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handoutMasterIdLst>
    <p:handoutMasterId r:id="rId18"/>
  </p:handoutMasterIdLst>
  <p:sldIdLst>
    <p:sldId id="256" r:id="rId2"/>
    <p:sldId id="261" r:id="rId3"/>
    <p:sldId id="262" r:id="rId4"/>
    <p:sldId id="263" r:id="rId5"/>
    <p:sldId id="264" r:id="rId6"/>
    <p:sldId id="277" r:id="rId7"/>
    <p:sldId id="276" r:id="rId8"/>
    <p:sldId id="278" r:id="rId9"/>
    <p:sldId id="284" r:id="rId10"/>
    <p:sldId id="285" r:id="rId11"/>
    <p:sldId id="281" r:id="rId12"/>
    <p:sldId id="286" r:id="rId13"/>
    <p:sldId id="282" r:id="rId14"/>
    <p:sldId id="283" r:id="rId15"/>
    <p:sldId id="287" r:id="rId16"/>
    <p:sldId id="260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3839"/>
    <a:srgbClr val="97000B"/>
    <a:srgbClr val="58EB35"/>
    <a:srgbClr val="3CE016"/>
    <a:srgbClr val="FF5330"/>
    <a:srgbClr val="F5DFD1"/>
    <a:srgbClr val="B83027"/>
    <a:srgbClr val="00FFFF"/>
    <a:srgbClr val="0070C0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1339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832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2DD1C9-4BB6-422A-8F34-C157EA500BD9}" type="datetimeFigureOut">
              <a:rPr lang="en-US" smtClean="0"/>
              <a:t>2/2/2019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997E4-EE34-411C-9FF1-22B934EF5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113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gif>
</file>

<file path=ppt/media/image4.jpeg>
</file>

<file path=ppt/media/image5.png>
</file>

<file path=ppt/media/image6.png>
</file>

<file path=ppt/media/image7.pn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2/2/2019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45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2/2/2019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25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2/2/2019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581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2/2/2019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09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2/2/2019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46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2/2/2019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750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2/2/2019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37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2/2/2019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867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2/2/2019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246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2/2/2019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897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9794-A4CC-42D0-9A65-24C6B9EF4076}" type="datetimeFigureOut">
              <a:rPr lang="en-US" smtClean="0"/>
              <a:t>2/2/2019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639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459" y="1465729"/>
            <a:ext cx="7869891" cy="4711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D9794-A4CC-42D0-9A65-24C6B9EF4076}" type="datetimeFigureOut">
              <a:rPr lang="en-US" smtClean="0"/>
              <a:t>2/2/2019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8DF1E-33BB-4377-9A26-35481BA06C7C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"/>
            <a:ext cx="7886700" cy="1337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332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0" y="4946376"/>
            <a:ext cx="9834465" cy="9561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5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Заголовок 3">
            <a:extLst>
              <a:ext uri="{FF2B5EF4-FFF2-40B4-BE49-F238E27FC236}">
                <a16:creationId xmlns:a16="http://schemas.microsoft.com/office/drawing/2014/main" id="{33C4C69F-76D5-476E-8E00-90D89A8477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9699" y="2610037"/>
            <a:ext cx="7813618" cy="2747606"/>
          </a:xfrm>
        </p:spPr>
        <p:txBody>
          <a:bodyPr>
            <a:noAutofit/>
          </a:bodyPr>
          <a:lstStyle/>
          <a:p>
            <a:pPr algn="l"/>
            <a:br>
              <a:rPr lang="ru-RU" sz="5400" dirty="0"/>
            </a:br>
            <a:br>
              <a:rPr lang="ru-RU" sz="5400" dirty="0"/>
            </a:br>
            <a:r>
              <a:rPr lang="en-GB" sz="4800" dirty="0" err="1"/>
              <a:t>MutationDetector</a:t>
            </a:r>
            <a:r>
              <a:rPr lang="en-GB" sz="4800" dirty="0"/>
              <a:t>.</a:t>
            </a:r>
            <a:r>
              <a:rPr lang="ru-RU" sz="4800" dirty="0"/>
              <a:t> </a:t>
            </a:r>
            <a:r>
              <a:rPr lang="en-US" sz="4800" dirty="0"/>
              <a:t>Software tool for detecting single amino acids substitutions</a:t>
            </a:r>
            <a:endParaRPr lang="ru-RU" sz="5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C9B13A-E231-41A9-9830-D8EE1D9B89B1}"/>
              </a:ext>
            </a:extLst>
          </p:cNvPr>
          <p:cNvSpPr txBox="1"/>
          <p:nvPr/>
        </p:nvSpPr>
        <p:spPr>
          <a:xfrm>
            <a:off x="6272784" y="5545610"/>
            <a:ext cx="28712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Student: </a:t>
            </a:r>
            <a:r>
              <a:rPr lang="en-GB" dirty="0" err="1"/>
              <a:t>Brilliantov</a:t>
            </a:r>
            <a:r>
              <a:rPr lang="en-GB" dirty="0"/>
              <a:t> Kirill</a:t>
            </a:r>
          </a:p>
          <a:p>
            <a:pPr algn="r"/>
            <a:r>
              <a:rPr lang="en-US" dirty="0"/>
              <a:t>Supervisor</a:t>
            </a:r>
            <a:r>
              <a:rPr lang="ru-RU" dirty="0"/>
              <a:t>: </a:t>
            </a:r>
            <a:r>
              <a:rPr lang="en-US" dirty="0" err="1"/>
              <a:t>Vyatkina</a:t>
            </a:r>
            <a:r>
              <a:rPr lang="en-US" dirty="0"/>
              <a:t> Kira</a:t>
            </a:r>
            <a:endParaRPr lang="en-GB" dirty="0"/>
          </a:p>
          <a:p>
            <a:pPr algn="r"/>
            <a:r>
              <a:rPr lang="ru-RU" dirty="0"/>
              <a:t>	</a:t>
            </a:r>
            <a:r>
              <a:rPr lang="en-US" dirty="0"/>
              <a:t>ISSF </a:t>
            </a:r>
            <a:r>
              <a:rPr lang="en-GB" dirty="0"/>
              <a:t>201</a:t>
            </a:r>
            <a:r>
              <a:rPr lang="ru-RU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48065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andicam 2019-01-18 00-03-31-483">
            <a:hlinkClick r:id="" action="ppaction://media"/>
            <a:extLst>
              <a:ext uri="{FF2B5EF4-FFF2-40B4-BE49-F238E27FC236}">
                <a16:creationId xmlns:a16="http://schemas.microsoft.com/office/drawing/2014/main" id="{135F3111-4DD5-4A1D-89D6-986CE19912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7950"/>
            <a:ext cx="9144000" cy="664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561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9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Рисунок 45">
            <a:extLst>
              <a:ext uri="{FF2B5EF4-FFF2-40B4-BE49-F238E27FC236}">
                <a16:creationId xmlns:a16="http://schemas.microsoft.com/office/drawing/2014/main" id="{6F42768E-EEC3-4BED-A793-E30EDEED39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3" r="903" b="5167"/>
          <a:stretch/>
        </p:blipFill>
        <p:spPr>
          <a:xfrm>
            <a:off x="399084" y="1673213"/>
            <a:ext cx="8342318" cy="4310337"/>
          </a:xfrm>
          <a:prstGeom prst="rect">
            <a:avLst/>
          </a:prstGeom>
        </p:spPr>
      </p:pic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826ADC14-8C23-4A0B-8241-A03318D616B7}"/>
              </a:ext>
            </a:extLst>
          </p:cNvPr>
          <p:cNvGrpSpPr/>
          <p:nvPr/>
        </p:nvGrpSpPr>
        <p:grpSpPr>
          <a:xfrm>
            <a:off x="8297318" y="6063449"/>
            <a:ext cx="796661" cy="731520"/>
            <a:chOff x="8297318" y="6063449"/>
            <a:chExt cx="796661" cy="731520"/>
          </a:xfrm>
        </p:grpSpPr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BE60E204-7C48-4918-BBDA-C5E866BB4E64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75CBE38-A152-4182-9B6C-0C539CF99614}"/>
                </a:ext>
              </a:extLst>
            </p:cNvPr>
            <p:cNvSpPr txBox="1"/>
            <p:nvPr/>
          </p:nvSpPr>
          <p:spPr>
            <a:xfrm>
              <a:off x="8297318" y="6244543"/>
              <a:ext cx="796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10/12</a:t>
              </a:r>
            </a:p>
          </p:txBody>
        </p:sp>
      </p:grpSp>
      <p:grpSp>
        <p:nvGrpSpPr>
          <p:cNvPr id="42" name="Группа 41">
            <a:extLst>
              <a:ext uri="{FF2B5EF4-FFF2-40B4-BE49-F238E27FC236}">
                <a16:creationId xmlns:a16="http://schemas.microsoft.com/office/drawing/2014/main" id="{E8188329-7588-4E6C-B7FC-B98494C7A8C9}"/>
              </a:ext>
            </a:extLst>
          </p:cNvPr>
          <p:cNvGrpSpPr/>
          <p:nvPr/>
        </p:nvGrpSpPr>
        <p:grpSpPr>
          <a:xfrm>
            <a:off x="2699236" y="2678665"/>
            <a:ext cx="4722495" cy="2179130"/>
            <a:chOff x="2699236" y="2678665"/>
            <a:chExt cx="4722495" cy="2179130"/>
          </a:xfrm>
        </p:grpSpPr>
        <p:sp>
          <p:nvSpPr>
            <p:cNvPr id="41" name="Равнобедренный треугольник 40">
              <a:extLst>
                <a:ext uri="{FF2B5EF4-FFF2-40B4-BE49-F238E27FC236}">
                  <a16:creationId xmlns:a16="http://schemas.microsoft.com/office/drawing/2014/main" id="{F5F765A0-F46B-4CDA-A60B-AB4B08D78118}"/>
                </a:ext>
              </a:extLst>
            </p:cNvPr>
            <p:cNvSpPr/>
            <p:nvPr/>
          </p:nvSpPr>
          <p:spPr>
            <a:xfrm>
              <a:off x="6444762" y="3286193"/>
              <a:ext cx="976969" cy="868557"/>
            </a:xfrm>
            <a:prstGeom prst="triangle">
              <a:avLst>
                <a:gd name="adj" fmla="val 0"/>
              </a:avLst>
            </a:prstGeom>
            <a:solidFill>
              <a:srgbClr val="F5DFD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40" name="Рисунок 39">
              <a:extLst>
                <a:ext uri="{FF2B5EF4-FFF2-40B4-BE49-F238E27FC236}">
                  <a16:creationId xmlns:a16="http://schemas.microsoft.com/office/drawing/2014/main" id="{919258F2-557B-482C-B3DA-34650E0ECE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1747" t="49351" r="3106" b="19674"/>
            <a:stretch/>
          </p:blipFill>
          <p:spPr>
            <a:xfrm>
              <a:off x="2699236" y="2678665"/>
              <a:ext cx="3745527" cy="217913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</p:grpSp>
      <p:grpSp>
        <p:nvGrpSpPr>
          <p:cNvPr id="49" name="Группа 48">
            <a:extLst>
              <a:ext uri="{FF2B5EF4-FFF2-40B4-BE49-F238E27FC236}">
                <a16:creationId xmlns:a16="http://schemas.microsoft.com/office/drawing/2014/main" id="{676F1755-A596-4FB3-BAC4-190C229FC096}"/>
              </a:ext>
            </a:extLst>
          </p:cNvPr>
          <p:cNvGrpSpPr/>
          <p:nvPr/>
        </p:nvGrpSpPr>
        <p:grpSpPr>
          <a:xfrm>
            <a:off x="2695721" y="2682021"/>
            <a:ext cx="4726010" cy="2176272"/>
            <a:chOff x="2695721" y="2681523"/>
            <a:chExt cx="4726010" cy="2176272"/>
          </a:xfrm>
        </p:grpSpPr>
        <p:sp>
          <p:nvSpPr>
            <p:cNvPr id="48" name="Равнобедренный треугольник 47">
              <a:extLst>
                <a:ext uri="{FF2B5EF4-FFF2-40B4-BE49-F238E27FC236}">
                  <a16:creationId xmlns:a16="http://schemas.microsoft.com/office/drawing/2014/main" id="{1DF880C5-368A-48F4-BE5B-A1F39078EE96}"/>
                </a:ext>
              </a:extLst>
            </p:cNvPr>
            <p:cNvSpPr/>
            <p:nvPr/>
          </p:nvSpPr>
          <p:spPr>
            <a:xfrm flipV="1">
              <a:off x="6444762" y="3010944"/>
              <a:ext cx="976969" cy="1143804"/>
            </a:xfrm>
            <a:prstGeom prst="triangle">
              <a:avLst>
                <a:gd name="adj" fmla="val 1"/>
              </a:avLst>
            </a:prstGeom>
            <a:solidFill>
              <a:srgbClr val="F5DFD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pic>
          <p:nvPicPr>
            <p:cNvPr id="47" name="Рисунок 46">
              <a:extLst>
                <a:ext uri="{FF2B5EF4-FFF2-40B4-BE49-F238E27FC236}">
                  <a16:creationId xmlns:a16="http://schemas.microsoft.com/office/drawing/2014/main" id="{A1142CDC-1154-470F-AC54-FF9CB610684E}"/>
                </a:ext>
              </a:extLst>
            </p:cNvPr>
            <p:cNvPicPr>
              <a:picLocks/>
            </p:cNvPicPr>
            <p:nvPr/>
          </p:nvPicPr>
          <p:blipFill rotWithShape="1">
            <a:blip r:embed="rId2"/>
            <a:srcRect l="72136" t="7786" r="903" b="68641"/>
            <a:stretch/>
          </p:blipFill>
          <p:spPr>
            <a:xfrm>
              <a:off x="2695721" y="2681523"/>
              <a:ext cx="3749040" cy="21762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52" name="Заголовок 1">
            <a:extLst>
              <a:ext uri="{FF2B5EF4-FFF2-40B4-BE49-F238E27FC236}">
                <a16:creationId xmlns:a16="http://schemas.microsoft.com/office/drawing/2014/main" id="{93CBC93E-4F69-4FE7-A4EC-1D9904C95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en-US" dirty="0"/>
              <a:t>Interface. The general view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48467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43AF6F3B-87E5-4998-B5C9-0788CC0C2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en-US" dirty="0"/>
              <a:t>Interface. Testing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9837B1-1230-4D30-A99F-D2EE9F34CDB9}"/>
              </a:ext>
            </a:extLst>
          </p:cNvPr>
          <p:cNvSpPr txBox="1"/>
          <p:nvPr/>
        </p:nvSpPr>
        <p:spPr>
          <a:xfrm>
            <a:off x="628650" y="1653706"/>
            <a:ext cx="8610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Earlier analyzed peptides:</a:t>
            </a:r>
          </a:p>
          <a:p>
            <a:r>
              <a:rPr lang="en-US" dirty="0"/>
              <a:t>EAATQEDPEQVPELAAHEVSASEAEERPVAEEEILLR 4114.93952</a:t>
            </a:r>
            <a:r>
              <a:rPr lang="ru-RU" dirty="0"/>
              <a:t> </a:t>
            </a:r>
            <a:r>
              <a:rPr lang="en-GB" dirty="0"/>
              <a:t>SMLA Prefix</a:t>
            </a:r>
          </a:p>
          <a:p>
            <a:endParaRPr lang="en-GB" dirty="0"/>
          </a:p>
          <a:p>
            <a:r>
              <a:rPr lang="en-GB" dirty="0"/>
              <a:t>A-&gt;V, Q-&gt;R</a:t>
            </a:r>
          </a:p>
          <a:p>
            <a:endParaRPr lang="en-US" dirty="0"/>
          </a:p>
          <a:p>
            <a:r>
              <a:rPr lang="en-US" dirty="0"/>
              <a:t>YASSVRSPHPAIQPLQAPQPAVHVQGQEPLTASMLAAAPPQEQK 4653.40152 QEDP Suffix</a:t>
            </a:r>
          </a:p>
          <a:p>
            <a:endParaRPr lang="en-US" dirty="0"/>
          </a:p>
          <a:p>
            <a:r>
              <a:rPr lang="en-US" dirty="0"/>
              <a:t>A-&gt;V</a:t>
            </a:r>
            <a:endParaRPr lang="ru-RU" dirty="0"/>
          </a:p>
          <a:p>
            <a:endParaRPr lang="ru-RU" dirty="0"/>
          </a:p>
          <a:p>
            <a:r>
              <a:rPr lang="en-US" dirty="0"/>
              <a:t>The developed software gave a right results</a:t>
            </a:r>
            <a:endParaRPr lang="ru-RU" dirty="0"/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8A5DB980-77BF-4A8B-8962-85BD4AD4C143}"/>
              </a:ext>
            </a:extLst>
          </p:cNvPr>
          <p:cNvGrpSpPr/>
          <p:nvPr/>
        </p:nvGrpSpPr>
        <p:grpSpPr>
          <a:xfrm>
            <a:off x="8297318" y="6063449"/>
            <a:ext cx="796661" cy="731520"/>
            <a:chOff x="8297318" y="6063449"/>
            <a:chExt cx="796661" cy="731520"/>
          </a:xfrm>
        </p:grpSpPr>
        <p:sp>
          <p:nvSpPr>
            <p:cNvPr id="7" name="Овал 6">
              <a:extLst>
                <a:ext uri="{FF2B5EF4-FFF2-40B4-BE49-F238E27FC236}">
                  <a16:creationId xmlns:a16="http://schemas.microsoft.com/office/drawing/2014/main" id="{F22784CE-621C-4460-A8AE-8E78F4DA6B90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EBCA2B8-C6DE-4644-9ADB-E46BF0E36DCE}"/>
                </a:ext>
              </a:extLst>
            </p:cNvPr>
            <p:cNvSpPr txBox="1"/>
            <p:nvPr/>
          </p:nvSpPr>
          <p:spPr>
            <a:xfrm>
              <a:off x="8297318" y="6244543"/>
              <a:ext cx="796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11/12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9315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A2D1D141-F6F8-4DAB-ACA1-6EA14EEAE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en-US" dirty="0"/>
              <a:t>Conclusions</a:t>
            </a:r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433715-251E-4679-9940-1A1E1B15DA86}"/>
              </a:ext>
            </a:extLst>
          </p:cNvPr>
          <p:cNvSpPr txBox="1"/>
          <p:nvPr/>
        </p:nvSpPr>
        <p:spPr>
          <a:xfrm>
            <a:off x="628650" y="1537067"/>
            <a:ext cx="80786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software tool has been developed 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has been tested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intend to extend the functionality of </a:t>
            </a:r>
            <a:r>
              <a:rPr lang="en-US" dirty="0" err="1"/>
              <a:t>MutationDetector</a:t>
            </a:r>
            <a:r>
              <a:rPr lang="en-US" dirty="0"/>
              <a:t> for solving more specific problems </a:t>
            </a: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060FB8-107F-4F77-B368-A929E29096B6}"/>
              </a:ext>
            </a:extLst>
          </p:cNvPr>
          <p:cNvSpPr txBox="1"/>
          <p:nvPr/>
        </p:nvSpPr>
        <p:spPr>
          <a:xfrm>
            <a:off x="628650" y="3428999"/>
            <a:ext cx="61538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source:</a:t>
            </a:r>
          </a:p>
          <a:p>
            <a:r>
              <a:rPr lang="ru-RU" dirty="0"/>
              <a:t>https://github.com/KirillBrilliantov/BioInformatics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4D7853-86F5-4148-BAE0-1B900928E0C9}"/>
              </a:ext>
            </a:extLst>
          </p:cNvPr>
          <p:cNvSpPr txBox="1"/>
          <p:nvPr/>
        </p:nvSpPr>
        <p:spPr>
          <a:xfrm>
            <a:off x="1807418" y="5417118"/>
            <a:ext cx="5529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Thank you for your attention</a:t>
            </a:r>
            <a:endParaRPr lang="ru-RU" sz="3600" dirty="0"/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83C673FD-3097-4AA0-ACF9-207E1AC6D7CD}"/>
              </a:ext>
            </a:extLst>
          </p:cNvPr>
          <p:cNvGrpSpPr/>
          <p:nvPr/>
        </p:nvGrpSpPr>
        <p:grpSpPr>
          <a:xfrm>
            <a:off x="8297318" y="6063449"/>
            <a:ext cx="796661" cy="731520"/>
            <a:chOff x="8297318" y="6063449"/>
            <a:chExt cx="796661" cy="731520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344F3240-AF5C-42B8-A945-BAB79445397F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0E055F2-0BA8-4A20-9C40-BF20755FB422}"/>
                </a:ext>
              </a:extLst>
            </p:cNvPr>
            <p:cNvSpPr txBox="1"/>
            <p:nvPr/>
          </p:nvSpPr>
          <p:spPr>
            <a:xfrm>
              <a:off x="8297318" y="6244543"/>
              <a:ext cx="796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12/12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5050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40">
            <a:extLst>
              <a:ext uri="{FF2B5EF4-FFF2-40B4-BE49-F238E27FC236}">
                <a16:creationId xmlns:a16="http://schemas.microsoft.com/office/drawing/2014/main" id="{10578ED6-719E-4DD8-8F8D-5B62430655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933" y="2263775"/>
            <a:ext cx="7840133" cy="233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681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6EAC5AC8-6CEE-491C-A6CF-6278B113259F}"/>
              </a:ext>
            </a:extLst>
          </p:cNvPr>
          <p:cNvGrpSpPr/>
          <p:nvPr/>
        </p:nvGrpSpPr>
        <p:grpSpPr>
          <a:xfrm>
            <a:off x="417251" y="1083712"/>
            <a:ext cx="7465614" cy="2651737"/>
            <a:chOff x="417251" y="1083712"/>
            <a:chExt cx="7465614" cy="2651737"/>
          </a:xfrm>
        </p:grpSpPr>
        <p:grpSp>
          <p:nvGrpSpPr>
            <p:cNvPr id="3" name="Группа 1">
              <a:extLst>
                <a:ext uri="{FF2B5EF4-FFF2-40B4-BE49-F238E27FC236}">
                  <a16:creationId xmlns:a16="http://schemas.microsoft.com/office/drawing/2014/main" id="{2F584350-EF0A-42E3-B784-326DCF9CDDFC}"/>
                </a:ext>
              </a:extLst>
            </p:cNvPr>
            <p:cNvGrpSpPr>
              <a:grpSpLocks noChangeAspect="1"/>
            </p:cNvGrpSpPr>
            <p:nvPr/>
          </p:nvGrpSpPr>
          <p:grpSpPr>
            <a:xfrm rot="16200000">
              <a:off x="1165913" y="519716"/>
              <a:ext cx="1359411" cy="2856736"/>
              <a:chOff x="4257241" y="1381197"/>
              <a:chExt cx="744889" cy="1565348"/>
            </a:xfrm>
          </p:grpSpPr>
          <p:cxnSp>
            <p:nvCxnSpPr>
              <p:cNvPr id="4" name="Прямая соединительная линия 38">
                <a:extLst>
                  <a:ext uri="{FF2B5EF4-FFF2-40B4-BE49-F238E27FC236}">
                    <a16:creationId xmlns:a16="http://schemas.microsoft.com/office/drawing/2014/main" id="{EEE765A6-9DC9-4253-95AF-5572EFAAAB4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590102" y="2111692"/>
                <a:ext cx="233902" cy="640533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" name="Овал 39">
                <a:extLst>
                  <a:ext uri="{FF2B5EF4-FFF2-40B4-BE49-F238E27FC236}">
                    <a16:creationId xmlns:a16="http://schemas.microsoft.com/office/drawing/2014/main" id="{6DA9E2F4-23E8-4B5D-8FCC-12E4D3BF3A93}"/>
                  </a:ext>
                </a:extLst>
              </p:cNvPr>
              <p:cNvSpPr/>
              <p:nvPr/>
            </p:nvSpPr>
            <p:spPr>
              <a:xfrm rot="5400000">
                <a:off x="4395783" y="2568702"/>
                <a:ext cx="388638" cy="367047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 err="1"/>
                  <a:t>Cys</a:t>
                </a:r>
                <a:endParaRPr lang="ru-RU" dirty="0"/>
              </a:p>
            </p:txBody>
          </p:sp>
          <p:cxnSp>
            <p:nvCxnSpPr>
              <p:cNvPr id="6" name="Прямая соединительная линия 40">
                <a:extLst>
                  <a:ext uri="{FF2B5EF4-FFF2-40B4-BE49-F238E27FC236}">
                    <a16:creationId xmlns:a16="http://schemas.microsoft.com/office/drawing/2014/main" id="{E40ACB8D-FB86-4E4F-9DDB-D0443EC3EF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40763" y="1553924"/>
                <a:ext cx="377842" cy="557767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" name="Овал 41">
                <a:extLst>
                  <a:ext uri="{FF2B5EF4-FFF2-40B4-BE49-F238E27FC236}">
                    <a16:creationId xmlns:a16="http://schemas.microsoft.com/office/drawing/2014/main" id="{CC97DE78-881F-4006-8419-90D514CD6035}"/>
                  </a:ext>
                </a:extLst>
              </p:cNvPr>
              <p:cNvSpPr/>
              <p:nvPr/>
            </p:nvSpPr>
            <p:spPr>
              <a:xfrm rot="5400000">
                <a:off x="4624288" y="1928168"/>
                <a:ext cx="388638" cy="367047"/>
              </a:xfrm>
              <a:prstGeom prst="ellipse">
                <a:avLst/>
              </a:prstGeom>
              <a:solidFill>
                <a:srgbClr val="E66C6C"/>
              </a:solidFill>
              <a:ln>
                <a:solidFill>
                  <a:srgbClr val="E66C6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 err="1"/>
                  <a:t>Gly</a:t>
                </a:r>
                <a:endParaRPr lang="ru-RU" dirty="0"/>
              </a:p>
            </p:txBody>
          </p:sp>
          <p:sp>
            <p:nvSpPr>
              <p:cNvPr id="8" name="Овал 42">
                <a:extLst>
                  <a:ext uri="{FF2B5EF4-FFF2-40B4-BE49-F238E27FC236}">
                    <a16:creationId xmlns:a16="http://schemas.microsoft.com/office/drawing/2014/main" id="{4378D957-FB69-463B-8C4F-587943C73BE0}"/>
                  </a:ext>
                </a:extLst>
              </p:cNvPr>
              <p:cNvSpPr/>
              <p:nvPr/>
            </p:nvSpPr>
            <p:spPr>
              <a:xfrm rot="5400000">
                <a:off x="4246446" y="1391992"/>
                <a:ext cx="388638" cy="367047"/>
              </a:xfrm>
              <a:prstGeom prst="ellipse">
                <a:avLst/>
              </a:prstGeom>
              <a:solidFill>
                <a:srgbClr val="5CBDD0"/>
              </a:solidFill>
              <a:ln>
                <a:solidFill>
                  <a:srgbClr val="5CB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Ser</a:t>
                </a:r>
                <a:endParaRPr lang="ru-RU" dirty="0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F3484E1D-DAC9-4425-A492-8A2751439234}"/>
                    </a:ext>
                  </a:extLst>
                </p:cNvPr>
                <p:cNvSpPr txBox="1"/>
                <p:nvPr/>
              </p:nvSpPr>
              <p:spPr>
                <a:xfrm>
                  <a:off x="5190308" y="3366117"/>
                  <a:ext cx="187822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GB" smtClean="0"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Cl</m:t>
                        </m:r>
                      </m:oMath>
                    </m:oMathPara>
                  </a14:m>
                  <a:endParaRPr lang="ru-RU" dirty="0"/>
                </a:p>
              </p:txBody>
            </p:sp>
          </mc:Choice>
          <mc:Fallback xmlns="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F3484E1D-DAC9-4425-A492-8A275143923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90308" y="3366117"/>
                  <a:ext cx="1878222" cy="369332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7FA36091-0B5A-4B03-BBAC-FA4AC9818DD2}"/>
                </a:ext>
              </a:extLst>
            </p:cNvPr>
            <p:cNvSpPr/>
            <p:nvPr/>
          </p:nvSpPr>
          <p:spPr>
            <a:xfrm>
              <a:off x="3515557" y="2627788"/>
              <a:ext cx="621437" cy="452763"/>
            </a:xfrm>
            <a:prstGeom prst="rightArrow">
              <a:avLst/>
            </a:prstGeom>
            <a:solidFill>
              <a:srgbClr val="97000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cxnSp>
          <p:nvCxnSpPr>
            <p:cNvPr id="18" name="Прямая соединительная линия 38">
              <a:extLst>
                <a:ext uri="{FF2B5EF4-FFF2-40B4-BE49-F238E27FC236}">
                  <a16:creationId xmlns:a16="http://schemas.microsoft.com/office/drawing/2014/main" id="{A4BE740D-B40C-4AC5-BEFD-AD309503555B}"/>
                </a:ext>
              </a:extLst>
            </p:cNvPr>
            <p:cNvCxnSpPr>
              <a:cxnSpLocks/>
              <a:endCxn id="14" idx="4"/>
            </p:cNvCxnSpPr>
            <p:nvPr/>
          </p:nvCxnSpPr>
          <p:spPr>
            <a:xfrm>
              <a:off x="6917485" y="1429305"/>
              <a:ext cx="26269" cy="916095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2" name="Группа 1">
              <a:extLst>
                <a:ext uri="{FF2B5EF4-FFF2-40B4-BE49-F238E27FC236}">
                  <a16:creationId xmlns:a16="http://schemas.microsoft.com/office/drawing/2014/main" id="{BE050D46-C0A0-4854-97C9-B6CC84D99967}"/>
                </a:ext>
              </a:extLst>
            </p:cNvPr>
            <p:cNvGrpSpPr>
              <a:grpSpLocks noChangeAspect="1"/>
            </p:cNvGrpSpPr>
            <p:nvPr/>
          </p:nvGrpSpPr>
          <p:grpSpPr>
            <a:xfrm rot="16200000">
              <a:off x="5190311" y="509865"/>
              <a:ext cx="1359411" cy="2856736"/>
              <a:chOff x="4257241" y="1381197"/>
              <a:chExt cx="744889" cy="1565348"/>
            </a:xfrm>
          </p:grpSpPr>
          <p:cxnSp>
            <p:nvCxnSpPr>
              <p:cNvPr id="13" name="Прямая соединительная линия 38">
                <a:extLst>
                  <a:ext uri="{FF2B5EF4-FFF2-40B4-BE49-F238E27FC236}">
                    <a16:creationId xmlns:a16="http://schemas.microsoft.com/office/drawing/2014/main" id="{86015A90-3AE2-4A7B-86FF-6197E0520E5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590102" y="2111692"/>
                <a:ext cx="233902" cy="640533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4" name="Овал 39">
                <a:extLst>
                  <a:ext uri="{FF2B5EF4-FFF2-40B4-BE49-F238E27FC236}">
                    <a16:creationId xmlns:a16="http://schemas.microsoft.com/office/drawing/2014/main" id="{33CB6F43-E595-4AA8-B037-21B06C93D7C9}"/>
                  </a:ext>
                </a:extLst>
              </p:cNvPr>
              <p:cNvSpPr/>
              <p:nvPr/>
            </p:nvSpPr>
            <p:spPr>
              <a:xfrm rot="5400000">
                <a:off x="4395783" y="2568702"/>
                <a:ext cx="388638" cy="367047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 err="1"/>
                  <a:t>Cys</a:t>
                </a:r>
                <a:endParaRPr lang="ru-RU" dirty="0"/>
              </a:p>
            </p:txBody>
          </p:sp>
          <p:cxnSp>
            <p:nvCxnSpPr>
              <p:cNvPr id="15" name="Прямая соединительная линия 40">
                <a:extLst>
                  <a:ext uri="{FF2B5EF4-FFF2-40B4-BE49-F238E27FC236}">
                    <a16:creationId xmlns:a16="http://schemas.microsoft.com/office/drawing/2014/main" id="{86486863-D7C5-4AB2-BD34-7EB7B72193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40763" y="1553924"/>
                <a:ext cx="377842" cy="557767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" name="Овал 41">
                <a:extLst>
                  <a:ext uri="{FF2B5EF4-FFF2-40B4-BE49-F238E27FC236}">
                    <a16:creationId xmlns:a16="http://schemas.microsoft.com/office/drawing/2014/main" id="{B66C7F83-DFCB-46EC-8573-C8A707DF47EC}"/>
                  </a:ext>
                </a:extLst>
              </p:cNvPr>
              <p:cNvSpPr/>
              <p:nvPr/>
            </p:nvSpPr>
            <p:spPr>
              <a:xfrm rot="5400000">
                <a:off x="4624288" y="1928168"/>
                <a:ext cx="388638" cy="367047"/>
              </a:xfrm>
              <a:prstGeom prst="ellipse">
                <a:avLst/>
              </a:prstGeom>
              <a:solidFill>
                <a:srgbClr val="E66C6C"/>
              </a:solidFill>
              <a:ln>
                <a:solidFill>
                  <a:srgbClr val="E66C6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 err="1"/>
                  <a:t>Gly</a:t>
                </a:r>
                <a:endParaRPr lang="ru-RU" dirty="0"/>
              </a:p>
            </p:txBody>
          </p:sp>
          <p:sp>
            <p:nvSpPr>
              <p:cNvPr id="17" name="Овал 42">
                <a:extLst>
                  <a:ext uri="{FF2B5EF4-FFF2-40B4-BE49-F238E27FC236}">
                    <a16:creationId xmlns:a16="http://schemas.microsoft.com/office/drawing/2014/main" id="{712DB30A-9DFC-4E91-B63A-580F6E3C4387}"/>
                  </a:ext>
                </a:extLst>
              </p:cNvPr>
              <p:cNvSpPr/>
              <p:nvPr/>
            </p:nvSpPr>
            <p:spPr>
              <a:xfrm rot="5400000">
                <a:off x="4246446" y="1391992"/>
                <a:ext cx="388638" cy="367047"/>
              </a:xfrm>
              <a:prstGeom prst="ellipse">
                <a:avLst/>
              </a:prstGeom>
              <a:solidFill>
                <a:srgbClr val="5CBDD0"/>
              </a:solidFill>
              <a:ln>
                <a:solidFill>
                  <a:srgbClr val="5CB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Ser</a:t>
                </a:r>
                <a:endParaRPr lang="ru-RU" dirty="0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1FC067E7-942E-4682-BB0F-FEC07F0AD073}"/>
                    </a:ext>
                  </a:extLst>
                </p:cNvPr>
                <p:cNvSpPr txBox="1"/>
                <p:nvPr/>
              </p:nvSpPr>
              <p:spPr>
                <a:xfrm>
                  <a:off x="6004643" y="1083712"/>
                  <a:ext cx="187822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C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GB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GB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ru-RU" dirty="0"/>
                </a:p>
              </p:txBody>
            </p:sp>
          </mc:Choice>
          <mc:Fallback xmlns=""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1FC067E7-942E-4682-BB0F-FEC07F0AD07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004643" y="1083712"/>
                  <a:ext cx="1878222" cy="369332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3CF40C27-4AD7-4ABC-89CA-19058DEA3F63}"/>
                    </a:ext>
                  </a:extLst>
                </p:cNvPr>
                <p:cNvSpPr txBox="1"/>
                <p:nvPr/>
              </p:nvSpPr>
              <p:spPr>
                <a:xfrm>
                  <a:off x="963681" y="3366117"/>
                  <a:ext cx="187822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C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GB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GB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Cl</m:t>
                        </m:r>
                      </m:oMath>
                    </m:oMathPara>
                  </a14:m>
                  <a:endParaRPr lang="ru-RU" dirty="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3CF40C27-4AD7-4ABC-89CA-19058DEA3F6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63681" y="3366117"/>
                  <a:ext cx="1878222" cy="369332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ru-RU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685817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Slide title</a:t>
            </a:r>
            <a:endParaRPr lang="ru-RU" dirty="0">
              <a:latin typeface="+mn-lt"/>
            </a:endParaRPr>
          </a:p>
        </p:txBody>
      </p:sp>
      <p:grpSp>
        <p:nvGrpSpPr>
          <p:cNvPr id="4" name="Group 92"/>
          <p:cNvGrpSpPr>
            <a:grpSpLocks/>
          </p:cNvGrpSpPr>
          <p:nvPr/>
        </p:nvGrpSpPr>
        <p:grpSpPr bwMode="auto">
          <a:xfrm>
            <a:off x="2055482" y="1839802"/>
            <a:ext cx="5068887" cy="530225"/>
            <a:chOff x="1269" y="1296"/>
            <a:chExt cx="3193" cy="334"/>
          </a:xfrm>
        </p:grpSpPr>
        <p:sp>
          <p:nvSpPr>
            <p:cNvPr id="5" name="AutoShape 3"/>
            <p:cNvSpPr>
              <a:spLocks noChangeArrowheads="1"/>
            </p:cNvSpPr>
            <p:nvPr/>
          </p:nvSpPr>
          <p:spPr bwMode="gray">
            <a:xfrm>
              <a:off x="1422" y="1296"/>
              <a:ext cx="3040" cy="334"/>
            </a:xfrm>
            <a:prstGeom prst="roundRect">
              <a:avLst>
                <a:gd name="adj" fmla="val 50000"/>
              </a:avLst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ru-RU"/>
            </a:p>
          </p:txBody>
        </p:sp>
        <p:sp>
          <p:nvSpPr>
            <p:cNvPr id="6" name="Text Box 4"/>
            <p:cNvSpPr txBox="1">
              <a:spLocks noChangeArrowheads="1"/>
            </p:cNvSpPr>
            <p:nvPr/>
          </p:nvSpPr>
          <p:spPr bwMode="gray">
            <a:xfrm>
              <a:off x="1525" y="1342"/>
              <a:ext cx="263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3806097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Click to add Title</a:t>
              </a:r>
            </a:p>
          </p:txBody>
        </p:sp>
        <p:grpSp>
          <p:nvGrpSpPr>
            <p:cNvPr id="7" name="Group 55"/>
            <p:cNvGrpSpPr>
              <a:grpSpLocks/>
            </p:cNvGrpSpPr>
            <p:nvPr/>
          </p:nvGrpSpPr>
          <p:grpSpPr bwMode="auto">
            <a:xfrm>
              <a:off x="1269" y="1324"/>
              <a:ext cx="266" cy="298"/>
              <a:chOff x="1415" y="1276"/>
              <a:chExt cx="266" cy="298"/>
            </a:xfrm>
          </p:grpSpPr>
          <p:grpSp>
            <p:nvGrpSpPr>
              <p:cNvPr id="8" name="Group 56"/>
              <p:cNvGrpSpPr>
                <a:grpSpLocks/>
              </p:cNvGrpSpPr>
              <p:nvPr/>
            </p:nvGrpSpPr>
            <p:grpSpPr bwMode="auto">
              <a:xfrm>
                <a:off x="1415" y="1276"/>
                <a:ext cx="266" cy="298"/>
                <a:chOff x="1415" y="1276"/>
                <a:chExt cx="266" cy="298"/>
              </a:xfrm>
            </p:grpSpPr>
            <p:pic>
              <p:nvPicPr>
                <p:cNvPr id="10" name="Picture 57" descr="Picture2"/>
                <p:cNvPicPr>
                  <a:picLocks noChangeAspect="1" noChangeArrowheads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34" y="1521"/>
                  <a:ext cx="230" cy="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1" name="Oval 58"/>
                <p:cNvSpPr>
                  <a:spLocks noChangeArrowheads="1"/>
                </p:cNvSpPr>
                <p:nvPr/>
              </p:nvSpPr>
              <p:spPr bwMode="gray">
                <a:xfrm flipH="1">
                  <a:off x="1415" y="1276"/>
                  <a:ext cx="266" cy="266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FF9900"/>
                    </a:gs>
                    <a:gs pos="100000">
                      <a:srgbClr val="FF9900">
                        <a:gamma/>
                        <a:shade val="57255"/>
                        <a:invGamma/>
                      </a:srgbClr>
                    </a:gs>
                  </a:gsLst>
                  <a:path path="rect">
                    <a:fillToRect t="100000" r="10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sp>
              <p:nvSpPr>
                <p:cNvPr id="12" name="Oval 59"/>
                <p:cNvSpPr>
                  <a:spLocks noChangeArrowheads="1"/>
                </p:cNvSpPr>
                <p:nvPr/>
              </p:nvSpPr>
              <p:spPr bwMode="gray">
                <a:xfrm flipH="1">
                  <a:off x="1422" y="1282"/>
                  <a:ext cx="254" cy="254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FF9900">
                        <a:gamma/>
                        <a:shade val="63529"/>
                        <a:invGamma/>
                      </a:srgbClr>
                    </a:gs>
                    <a:gs pos="100000">
                      <a:srgbClr val="FF9900">
                        <a:alpha val="85001"/>
                      </a:srgbClr>
                    </a:gs>
                  </a:gsLst>
                  <a:lin ang="189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pic>
              <p:nvPicPr>
                <p:cNvPr id="13" name="Picture 60" descr="Picture1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96" y="1278"/>
                  <a:ext cx="174" cy="17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9" name="Text Box 61"/>
              <p:cNvSpPr txBox="1">
                <a:spLocks noChangeArrowheads="1"/>
              </p:cNvSpPr>
              <p:nvPr/>
            </p:nvSpPr>
            <p:spPr bwMode="gray">
              <a:xfrm>
                <a:off x="1441" y="1292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b="1">
                    <a:solidFill>
                      <a:srgbClr val="FFFFFF"/>
                    </a:solidFill>
                  </a:rPr>
                  <a:t>1</a:t>
                </a:r>
              </a:p>
            </p:txBody>
          </p:sp>
        </p:grpSp>
      </p:grpSp>
      <p:grpSp>
        <p:nvGrpSpPr>
          <p:cNvPr id="14" name="Group 93"/>
          <p:cNvGrpSpPr>
            <a:grpSpLocks/>
          </p:cNvGrpSpPr>
          <p:nvPr/>
        </p:nvGrpSpPr>
        <p:grpSpPr bwMode="auto">
          <a:xfrm>
            <a:off x="2053894" y="2601802"/>
            <a:ext cx="5070475" cy="549275"/>
            <a:chOff x="1268" y="1776"/>
            <a:chExt cx="3194" cy="346"/>
          </a:xfrm>
        </p:grpSpPr>
        <p:sp>
          <p:nvSpPr>
            <p:cNvPr id="15" name="AutoShape 13"/>
            <p:cNvSpPr>
              <a:spLocks noChangeArrowheads="1"/>
            </p:cNvSpPr>
            <p:nvPr/>
          </p:nvSpPr>
          <p:spPr bwMode="gray">
            <a:xfrm>
              <a:off x="1422" y="1776"/>
              <a:ext cx="3040" cy="334"/>
            </a:xfrm>
            <a:prstGeom prst="roundRect">
              <a:avLst>
                <a:gd name="adj" fmla="val 50000"/>
              </a:avLst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ru-RU"/>
            </a:p>
          </p:txBody>
        </p:sp>
        <p:sp>
          <p:nvSpPr>
            <p:cNvPr id="16" name="Text Box 21"/>
            <p:cNvSpPr txBox="1">
              <a:spLocks noChangeArrowheads="1"/>
            </p:cNvSpPr>
            <p:nvPr/>
          </p:nvSpPr>
          <p:spPr bwMode="gray">
            <a:xfrm>
              <a:off x="1525" y="1824"/>
              <a:ext cx="263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3806097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Click to add Title</a:t>
              </a:r>
            </a:p>
          </p:txBody>
        </p:sp>
        <p:grpSp>
          <p:nvGrpSpPr>
            <p:cNvPr id="17" name="Group 62"/>
            <p:cNvGrpSpPr>
              <a:grpSpLocks/>
            </p:cNvGrpSpPr>
            <p:nvPr/>
          </p:nvGrpSpPr>
          <p:grpSpPr bwMode="auto">
            <a:xfrm>
              <a:off x="1268" y="1824"/>
              <a:ext cx="266" cy="298"/>
              <a:chOff x="1414" y="1776"/>
              <a:chExt cx="266" cy="298"/>
            </a:xfrm>
          </p:grpSpPr>
          <p:grpSp>
            <p:nvGrpSpPr>
              <p:cNvPr id="18" name="Group 63"/>
              <p:cNvGrpSpPr>
                <a:grpSpLocks/>
              </p:cNvGrpSpPr>
              <p:nvPr/>
            </p:nvGrpSpPr>
            <p:grpSpPr bwMode="auto">
              <a:xfrm>
                <a:off x="1414" y="1776"/>
                <a:ext cx="266" cy="298"/>
                <a:chOff x="1415" y="1276"/>
                <a:chExt cx="266" cy="298"/>
              </a:xfrm>
            </p:grpSpPr>
            <p:pic>
              <p:nvPicPr>
                <p:cNvPr id="20" name="Picture 64" descr="Picture2"/>
                <p:cNvPicPr>
                  <a:picLocks noChangeAspect="1" noChangeArrowheads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34" y="1521"/>
                  <a:ext cx="230" cy="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1" name="Oval 65"/>
                <p:cNvSpPr>
                  <a:spLocks noChangeArrowheads="1"/>
                </p:cNvSpPr>
                <p:nvPr/>
              </p:nvSpPr>
              <p:spPr bwMode="gray">
                <a:xfrm flipH="1">
                  <a:off x="1415" y="1276"/>
                  <a:ext cx="266" cy="266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FCF71A"/>
                    </a:gs>
                    <a:gs pos="100000">
                      <a:srgbClr val="FCF71A">
                        <a:gamma/>
                        <a:shade val="57255"/>
                        <a:invGamma/>
                      </a:srgbClr>
                    </a:gs>
                  </a:gsLst>
                  <a:path path="rect">
                    <a:fillToRect t="100000" r="10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sp>
              <p:nvSpPr>
                <p:cNvPr id="22" name="Oval 66"/>
                <p:cNvSpPr>
                  <a:spLocks noChangeArrowheads="1"/>
                </p:cNvSpPr>
                <p:nvPr/>
              </p:nvSpPr>
              <p:spPr bwMode="gray">
                <a:xfrm flipH="1">
                  <a:off x="1422" y="1282"/>
                  <a:ext cx="254" cy="254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FCF71A">
                        <a:gamma/>
                        <a:shade val="63529"/>
                        <a:invGamma/>
                      </a:srgbClr>
                    </a:gs>
                    <a:gs pos="100000">
                      <a:srgbClr val="FCF71A">
                        <a:alpha val="85001"/>
                      </a:srgbClr>
                    </a:gs>
                  </a:gsLst>
                  <a:lin ang="189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pic>
              <p:nvPicPr>
                <p:cNvPr id="23" name="Picture 67" descr="Picture1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96" y="1278"/>
                  <a:ext cx="174" cy="17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19" name="Text Box 68"/>
              <p:cNvSpPr txBox="1">
                <a:spLocks noChangeArrowheads="1"/>
              </p:cNvSpPr>
              <p:nvPr/>
            </p:nvSpPr>
            <p:spPr bwMode="gray">
              <a:xfrm>
                <a:off x="1440" y="1792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b="1">
                    <a:solidFill>
                      <a:srgbClr val="FFFFFF"/>
                    </a:solidFill>
                  </a:rPr>
                  <a:t>2</a:t>
                </a:r>
              </a:p>
            </p:txBody>
          </p:sp>
        </p:grpSp>
      </p:grpSp>
      <p:grpSp>
        <p:nvGrpSpPr>
          <p:cNvPr id="24" name="Group 94"/>
          <p:cNvGrpSpPr>
            <a:grpSpLocks/>
          </p:cNvGrpSpPr>
          <p:nvPr/>
        </p:nvGrpSpPr>
        <p:grpSpPr bwMode="auto">
          <a:xfrm>
            <a:off x="2057069" y="3349515"/>
            <a:ext cx="5067300" cy="547687"/>
            <a:chOff x="1270" y="2247"/>
            <a:chExt cx="3192" cy="345"/>
          </a:xfrm>
        </p:grpSpPr>
        <p:sp>
          <p:nvSpPr>
            <p:cNvPr id="25" name="AutoShape 23"/>
            <p:cNvSpPr>
              <a:spLocks noChangeArrowheads="1"/>
            </p:cNvSpPr>
            <p:nvPr/>
          </p:nvSpPr>
          <p:spPr bwMode="gray">
            <a:xfrm>
              <a:off x="1422" y="2247"/>
              <a:ext cx="3040" cy="334"/>
            </a:xfrm>
            <a:prstGeom prst="roundRect">
              <a:avLst>
                <a:gd name="adj" fmla="val 50000"/>
              </a:avLst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ru-RU"/>
            </a:p>
          </p:txBody>
        </p:sp>
        <p:sp>
          <p:nvSpPr>
            <p:cNvPr id="26" name="Text Box 31"/>
            <p:cNvSpPr txBox="1">
              <a:spLocks noChangeArrowheads="1"/>
            </p:cNvSpPr>
            <p:nvPr/>
          </p:nvSpPr>
          <p:spPr bwMode="gray">
            <a:xfrm>
              <a:off x="1525" y="2295"/>
              <a:ext cx="263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3806097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Click to add Title</a:t>
              </a:r>
            </a:p>
          </p:txBody>
        </p:sp>
        <p:grpSp>
          <p:nvGrpSpPr>
            <p:cNvPr id="27" name="Group 69"/>
            <p:cNvGrpSpPr>
              <a:grpSpLocks/>
            </p:cNvGrpSpPr>
            <p:nvPr/>
          </p:nvGrpSpPr>
          <p:grpSpPr bwMode="auto">
            <a:xfrm>
              <a:off x="1270" y="2294"/>
              <a:ext cx="266" cy="298"/>
              <a:chOff x="1416" y="2246"/>
              <a:chExt cx="266" cy="298"/>
            </a:xfrm>
          </p:grpSpPr>
          <p:sp>
            <p:nvSpPr>
              <p:cNvPr id="28" name="Text Box 70"/>
              <p:cNvSpPr txBox="1">
                <a:spLocks noChangeArrowheads="1"/>
              </p:cNvSpPr>
              <p:nvPr/>
            </p:nvSpPr>
            <p:spPr bwMode="gray">
              <a:xfrm>
                <a:off x="1435" y="2267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b="1">
                    <a:solidFill>
                      <a:srgbClr val="FFFFFF"/>
                    </a:solidFill>
                  </a:rPr>
                  <a:t>3</a:t>
                </a:r>
              </a:p>
            </p:txBody>
          </p:sp>
          <p:grpSp>
            <p:nvGrpSpPr>
              <p:cNvPr id="29" name="Group 71"/>
              <p:cNvGrpSpPr>
                <a:grpSpLocks/>
              </p:cNvGrpSpPr>
              <p:nvPr/>
            </p:nvGrpSpPr>
            <p:grpSpPr bwMode="auto">
              <a:xfrm>
                <a:off x="1416" y="2246"/>
                <a:ext cx="266" cy="298"/>
                <a:chOff x="1415" y="1276"/>
                <a:chExt cx="266" cy="298"/>
              </a:xfrm>
            </p:grpSpPr>
            <p:pic>
              <p:nvPicPr>
                <p:cNvPr id="31" name="Picture 72" descr="Picture2"/>
                <p:cNvPicPr>
                  <a:picLocks noChangeAspect="1" noChangeArrowheads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34" y="1521"/>
                  <a:ext cx="230" cy="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2" name="Oval 73"/>
                <p:cNvSpPr>
                  <a:spLocks noChangeArrowheads="1"/>
                </p:cNvSpPr>
                <p:nvPr/>
              </p:nvSpPr>
              <p:spPr bwMode="gray">
                <a:xfrm flipH="1">
                  <a:off x="1415" y="1276"/>
                  <a:ext cx="266" cy="266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10E470"/>
                    </a:gs>
                    <a:gs pos="100000">
                      <a:srgbClr val="10E470">
                        <a:gamma/>
                        <a:shade val="57255"/>
                        <a:invGamma/>
                      </a:srgbClr>
                    </a:gs>
                  </a:gsLst>
                  <a:path path="rect">
                    <a:fillToRect t="100000" r="10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sp>
              <p:nvSpPr>
                <p:cNvPr id="33" name="Oval 74"/>
                <p:cNvSpPr>
                  <a:spLocks noChangeArrowheads="1"/>
                </p:cNvSpPr>
                <p:nvPr/>
              </p:nvSpPr>
              <p:spPr bwMode="gray">
                <a:xfrm flipH="1">
                  <a:off x="1422" y="1282"/>
                  <a:ext cx="254" cy="254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10E470">
                        <a:gamma/>
                        <a:shade val="63529"/>
                        <a:invGamma/>
                      </a:srgbClr>
                    </a:gs>
                    <a:gs pos="100000">
                      <a:srgbClr val="10E470">
                        <a:alpha val="85001"/>
                      </a:srgbClr>
                    </a:gs>
                  </a:gsLst>
                  <a:lin ang="189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pic>
              <p:nvPicPr>
                <p:cNvPr id="34" name="Picture 75" descr="Picture1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96" y="1278"/>
                  <a:ext cx="174" cy="17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30" name="Text Box 76"/>
              <p:cNvSpPr txBox="1">
                <a:spLocks noChangeArrowheads="1"/>
              </p:cNvSpPr>
              <p:nvPr/>
            </p:nvSpPr>
            <p:spPr bwMode="gray">
              <a:xfrm>
                <a:off x="1442" y="2262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b="1">
                    <a:solidFill>
                      <a:srgbClr val="FFFFFF"/>
                    </a:solidFill>
                  </a:rPr>
                  <a:t>3</a:t>
                </a:r>
              </a:p>
            </p:txBody>
          </p:sp>
        </p:grpSp>
      </p:grpSp>
      <p:grpSp>
        <p:nvGrpSpPr>
          <p:cNvPr id="35" name="Group 95"/>
          <p:cNvGrpSpPr>
            <a:grpSpLocks/>
          </p:cNvGrpSpPr>
          <p:nvPr/>
        </p:nvGrpSpPr>
        <p:grpSpPr bwMode="auto">
          <a:xfrm>
            <a:off x="2053894" y="4111515"/>
            <a:ext cx="5070475" cy="547687"/>
            <a:chOff x="1268" y="2727"/>
            <a:chExt cx="3194" cy="345"/>
          </a:xfrm>
        </p:grpSpPr>
        <p:sp>
          <p:nvSpPr>
            <p:cNvPr id="36" name="AutoShape 33"/>
            <p:cNvSpPr>
              <a:spLocks noChangeArrowheads="1"/>
            </p:cNvSpPr>
            <p:nvPr/>
          </p:nvSpPr>
          <p:spPr bwMode="gray">
            <a:xfrm>
              <a:off x="1422" y="2727"/>
              <a:ext cx="3040" cy="334"/>
            </a:xfrm>
            <a:prstGeom prst="roundRect">
              <a:avLst>
                <a:gd name="adj" fmla="val 50000"/>
              </a:avLst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ru-RU"/>
            </a:p>
          </p:txBody>
        </p:sp>
        <p:sp>
          <p:nvSpPr>
            <p:cNvPr id="37" name="Text Box 41"/>
            <p:cNvSpPr txBox="1">
              <a:spLocks noChangeArrowheads="1"/>
            </p:cNvSpPr>
            <p:nvPr/>
          </p:nvSpPr>
          <p:spPr bwMode="gray">
            <a:xfrm>
              <a:off x="1525" y="2775"/>
              <a:ext cx="263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3806097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Click to add Title</a:t>
              </a:r>
            </a:p>
          </p:txBody>
        </p:sp>
        <p:grpSp>
          <p:nvGrpSpPr>
            <p:cNvPr id="38" name="Group 77"/>
            <p:cNvGrpSpPr>
              <a:grpSpLocks/>
            </p:cNvGrpSpPr>
            <p:nvPr/>
          </p:nvGrpSpPr>
          <p:grpSpPr bwMode="auto">
            <a:xfrm>
              <a:off x="1268" y="2774"/>
              <a:ext cx="266" cy="298"/>
              <a:chOff x="1414" y="2726"/>
              <a:chExt cx="266" cy="298"/>
            </a:xfrm>
          </p:grpSpPr>
          <p:sp>
            <p:nvSpPr>
              <p:cNvPr id="39" name="Text Box 78"/>
              <p:cNvSpPr txBox="1">
                <a:spLocks noChangeArrowheads="1"/>
              </p:cNvSpPr>
              <p:nvPr/>
            </p:nvSpPr>
            <p:spPr bwMode="gray">
              <a:xfrm>
                <a:off x="1435" y="2748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b="1">
                    <a:solidFill>
                      <a:srgbClr val="FFFFFF"/>
                    </a:solidFill>
                  </a:rPr>
                  <a:t>4</a:t>
                </a:r>
              </a:p>
            </p:txBody>
          </p:sp>
          <p:grpSp>
            <p:nvGrpSpPr>
              <p:cNvPr id="40" name="Group 79"/>
              <p:cNvGrpSpPr>
                <a:grpSpLocks/>
              </p:cNvGrpSpPr>
              <p:nvPr/>
            </p:nvGrpSpPr>
            <p:grpSpPr bwMode="auto">
              <a:xfrm>
                <a:off x="1414" y="2726"/>
                <a:ext cx="266" cy="298"/>
                <a:chOff x="1415" y="1276"/>
                <a:chExt cx="266" cy="298"/>
              </a:xfrm>
            </p:grpSpPr>
            <p:pic>
              <p:nvPicPr>
                <p:cNvPr id="42" name="Picture 80" descr="Picture2"/>
                <p:cNvPicPr>
                  <a:picLocks noChangeAspect="1" noChangeArrowheads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34" y="1521"/>
                  <a:ext cx="230" cy="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3" name="Oval 81"/>
                <p:cNvSpPr>
                  <a:spLocks noChangeArrowheads="1"/>
                </p:cNvSpPr>
                <p:nvPr/>
              </p:nvSpPr>
              <p:spPr bwMode="gray">
                <a:xfrm flipH="1">
                  <a:off x="1415" y="1276"/>
                  <a:ext cx="266" cy="266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CA55F9"/>
                    </a:gs>
                    <a:gs pos="100000">
                      <a:srgbClr val="CA55F9">
                        <a:gamma/>
                        <a:shade val="57255"/>
                        <a:invGamma/>
                      </a:srgbClr>
                    </a:gs>
                  </a:gsLst>
                  <a:path path="rect">
                    <a:fillToRect t="100000" r="10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sp>
              <p:nvSpPr>
                <p:cNvPr id="44" name="Oval 82"/>
                <p:cNvSpPr>
                  <a:spLocks noChangeArrowheads="1"/>
                </p:cNvSpPr>
                <p:nvPr/>
              </p:nvSpPr>
              <p:spPr bwMode="gray">
                <a:xfrm flipH="1">
                  <a:off x="1422" y="1282"/>
                  <a:ext cx="254" cy="254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CA55F9">
                        <a:gamma/>
                        <a:shade val="63529"/>
                        <a:invGamma/>
                      </a:srgbClr>
                    </a:gs>
                    <a:gs pos="100000">
                      <a:srgbClr val="CA55F9">
                        <a:alpha val="85001"/>
                      </a:srgbClr>
                    </a:gs>
                  </a:gsLst>
                  <a:lin ang="189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pic>
              <p:nvPicPr>
                <p:cNvPr id="45" name="Picture 83" descr="Picture1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96" y="1278"/>
                  <a:ext cx="174" cy="17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41" name="Text Box 84"/>
              <p:cNvSpPr txBox="1">
                <a:spLocks noChangeArrowheads="1"/>
              </p:cNvSpPr>
              <p:nvPr/>
            </p:nvSpPr>
            <p:spPr bwMode="gray">
              <a:xfrm>
                <a:off x="1440" y="2742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b="1">
                    <a:solidFill>
                      <a:srgbClr val="FFFFFF"/>
                    </a:solidFill>
                  </a:rPr>
                  <a:t>4</a:t>
                </a:r>
              </a:p>
            </p:txBody>
          </p:sp>
        </p:grpSp>
      </p:grpSp>
      <p:grpSp>
        <p:nvGrpSpPr>
          <p:cNvPr id="46" name="Group 96"/>
          <p:cNvGrpSpPr>
            <a:grpSpLocks/>
          </p:cNvGrpSpPr>
          <p:nvPr/>
        </p:nvGrpSpPr>
        <p:grpSpPr bwMode="auto">
          <a:xfrm>
            <a:off x="2053894" y="4873515"/>
            <a:ext cx="5064125" cy="547687"/>
            <a:chOff x="1268" y="3207"/>
            <a:chExt cx="3190" cy="345"/>
          </a:xfrm>
        </p:grpSpPr>
        <p:sp>
          <p:nvSpPr>
            <p:cNvPr id="47" name="AutoShape 43"/>
            <p:cNvSpPr>
              <a:spLocks noChangeArrowheads="1"/>
            </p:cNvSpPr>
            <p:nvPr/>
          </p:nvSpPr>
          <p:spPr bwMode="gray">
            <a:xfrm>
              <a:off x="1418" y="3207"/>
              <a:ext cx="3040" cy="334"/>
            </a:xfrm>
            <a:prstGeom prst="roundRect">
              <a:avLst>
                <a:gd name="adj" fmla="val 50000"/>
              </a:avLst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endParaRPr lang="ru-RU"/>
            </a:p>
          </p:txBody>
        </p:sp>
        <p:sp>
          <p:nvSpPr>
            <p:cNvPr id="48" name="Text Box 52"/>
            <p:cNvSpPr txBox="1">
              <a:spLocks noChangeArrowheads="1"/>
            </p:cNvSpPr>
            <p:nvPr/>
          </p:nvSpPr>
          <p:spPr bwMode="gray">
            <a:xfrm>
              <a:off x="1521" y="3255"/>
              <a:ext cx="2633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28398" dir="3806097" algn="ctr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</a:rPr>
                <a:t>Click to add Title</a:t>
              </a:r>
            </a:p>
          </p:txBody>
        </p:sp>
        <p:grpSp>
          <p:nvGrpSpPr>
            <p:cNvPr id="49" name="Group 85"/>
            <p:cNvGrpSpPr>
              <a:grpSpLocks/>
            </p:cNvGrpSpPr>
            <p:nvPr/>
          </p:nvGrpSpPr>
          <p:grpSpPr bwMode="auto">
            <a:xfrm>
              <a:off x="1268" y="3254"/>
              <a:ext cx="266" cy="298"/>
              <a:chOff x="1414" y="3206"/>
              <a:chExt cx="266" cy="298"/>
            </a:xfrm>
          </p:grpSpPr>
          <p:grpSp>
            <p:nvGrpSpPr>
              <p:cNvPr id="50" name="Group 86"/>
              <p:cNvGrpSpPr>
                <a:grpSpLocks/>
              </p:cNvGrpSpPr>
              <p:nvPr/>
            </p:nvGrpSpPr>
            <p:grpSpPr bwMode="auto">
              <a:xfrm>
                <a:off x="1414" y="3206"/>
                <a:ext cx="266" cy="298"/>
                <a:chOff x="1415" y="1276"/>
                <a:chExt cx="266" cy="298"/>
              </a:xfrm>
            </p:grpSpPr>
            <p:pic>
              <p:nvPicPr>
                <p:cNvPr id="52" name="Picture 87" descr="Picture2"/>
                <p:cNvPicPr>
                  <a:picLocks noChangeAspect="1" noChangeArrowheads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34" y="1521"/>
                  <a:ext cx="230" cy="5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53" name="Oval 88"/>
                <p:cNvSpPr>
                  <a:spLocks noChangeArrowheads="1"/>
                </p:cNvSpPr>
                <p:nvPr/>
              </p:nvSpPr>
              <p:spPr bwMode="gray">
                <a:xfrm flipH="1">
                  <a:off x="1415" y="1276"/>
                  <a:ext cx="266" cy="266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4D98E3"/>
                    </a:gs>
                    <a:gs pos="100000">
                      <a:srgbClr val="4D98E3">
                        <a:gamma/>
                        <a:shade val="57255"/>
                        <a:invGamma/>
                      </a:srgbClr>
                    </a:gs>
                  </a:gsLst>
                  <a:path path="rect">
                    <a:fillToRect t="100000" r="100000"/>
                  </a:path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sp>
              <p:nvSpPr>
                <p:cNvPr id="54" name="Oval 89"/>
                <p:cNvSpPr>
                  <a:spLocks noChangeArrowheads="1"/>
                </p:cNvSpPr>
                <p:nvPr/>
              </p:nvSpPr>
              <p:spPr bwMode="gray">
                <a:xfrm flipH="1">
                  <a:off x="1422" y="1282"/>
                  <a:ext cx="254" cy="254"/>
                </a:xfrm>
                <a:prstGeom prst="ellipse">
                  <a:avLst/>
                </a:prstGeom>
                <a:gradFill rotWithShape="0">
                  <a:gsLst>
                    <a:gs pos="0">
                      <a:srgbClr val="4D98E3">
                        <a:gamma/>
                        <a:shade val="63529"/>
                        <a:invGamma/>
                      </a:srgbClr>
                    </a:gs>
                    <a:gs pos="100000">
                      <a:srgbClr val="4D98E3">
                        <a:alpha val="85001"/>
                      </a:srgbClr>
                    </a:gs>
                  </a:gsLst>
                  <a:lin ang="18900000" scaled="1"/>
                </a:gra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 algn="ctr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152400" dir="16200000" sy="-100000" rotWithShape="0">
                          <a:schemeClr val="bg2">
                            <a:alpha val="50000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ru-RU"/>
                </a:p>
              </p:txBody>
            </p:sp>
            <p:pic>
              <p:nvPicPr>
                <p:cNvPr id="55" name="Picture 90" descr="Picture1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96" y="1278"/>
                  <a:ext cx="174" cy="17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51" name="Text Box 91"/>
              <p:cNvSpPr txBox="1">
                <a:spLocks noChangeArrowheads="1"/>
              </p:cNvSpPr>
              <p:nvPr/>
            </p:nvSpPr>
            <p:spPr bwMode="gray">
              <a:xfrm>
                <a:off x="1440" y="3222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b="1">
                    <a:solidFill>
                      <a:srgbClr val="FFFFFF"/>
                    </a:solidFill>
                  </a:rPr>
                  <a:t>5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8354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7D8433-5266-479D-91A4-50BAB54B6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en-US" dirty="0"/>
              <a:t>Peptides and proteins</a:t>
            </a:r>
            <a:endParaRPr lang="ru-RU" dirty="0"/>
          </a:p>
        </p:txBody>
      </p:sp>
      <p:grpSp>
        <p:nvGrpSpPr>
          <p:cNvPr id="46" name="Группа 45">
            <a:extLst>
              <a:ext uri="{FF2B5EF4-FFF2-40B4-BE49-F238E27FC236}">
                <a16:creationId xmlns:a16="http://schemas.microsoft.com/office/drawing/2014/main" id="{25DC8FC7-1D69-4E82-B66D-335C7D7356FB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44" name="Овал 43">
              <a:extLst>
                <a:ext uri="{FF2B5EF4-FFF2-40B4-BE49-F238E27FC236}">
                  <a16:creationId xmlns:a16="http://schemas.microsoft.com/office/drawing/2014/main" id="{44C4A050-EFD0-42BC-94FF-8F91A7D1F52F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5381B82-B313-450F-BDE7-94B5B3909B86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1/12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26F80A9-C670-4C0E-87C1-3D7BD05E6FF2}"/>
              </a:ext>
            </a:extLst>
          </p:cNvPr>
          <p:cNvGrpSpPr/>
          <p:nvPr/>
        </p:nvGrpSpPr>
        <p:grpSpPr>
          <a:xfrm>
            <a:off x="1291061" y="1887862"/>
            <a:ext cx="6561878" cy="3670236"/>
            <a:chOff x="1291061" y="1887862"/>
            <a:chExt cx="6561878" cy="3670236"/>
          </a:xfrm>
        </p:grpSpPr>
        <p:grpSp>
          <p:nvGrpSpPr>
            <p:cNvPr id="3" name="Группа 2">
              <a:extLst>
                <a:ext uri="{FF2B5EF4-FFF2-40B4-BE49-F238E27FC236}">
                  <a16:creationId xmlns:a16="http://schemas.microsoft.com/office/drawing/2014/main" id="{13674D4E-F836-4207-BD1D-2D8083AB56F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91061" y="1887862"/>
              <a:ext cx="6561878" cy="3670236"/>
              <a:chOff x="2757633" y="1034276"/>
              <a:chExt cx="5558039" cy="3108762"/>
            </a:xfrm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A0A08D00-B314-416E-A7BB-58C50F2349A0}"/>
                  </a:ext>
                </a:extLst>
              </p:cNvPr>
              <p:cNvSpPr txBox="1"/>
              <p:nvPr/>
            </p:nvSpPr>
            <p:spPr>
              <a:xfrm>
                <a:off x="6340568" y="3817685"/>
                <a:ext cx="1975104" cy="312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Amino acids</a:t>
                </a:r>
                <a:endParaRPr lang="ru-RU" dirty="0"/>
              </a:p>
            </p:txBody>
          </p:sp>
          <p:grpSp>
            <p:nvGrpSpPr>
              <p:cNvPr id="5" name="Группа 4">
                <a:extLst>
                  <a:ext uri="{FF2B5EF4-FFF2-40B4-BE49-F238E27FC236}">
                    <a16:creationId xmlns:a16="http://schemas.microsoft.com/office/drawing/2014/main" id="{9BDBFC1C-DE0F-4D97-A307-1C97312A33F3}"/>
                  </a:ext>
                </a:extLst>
              </p:cNvPr>
              <p:cNvGrpSpPr/>
              <p:nvPr/>
            </p:nvGrpSpPr>
            <p:grpSpPr>
              <a:xfrm>
                <a:off x="4423346" y="1566216"/>
                <a:ext cx="1688493" cy="2567443"/>
                <a:chOff x="4484878" y="1588332"/>
                <a:chExt cx="1688493" cy="2567443"/>
              </a:xfrm>
            </p:grpSpPr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415DF0C8-C41F-4EF0-912A-9E318DC6D49F}"/>
                    </a:ext>
                  </a:extLst>
                </p:cNvPr>
                <p:cNvSpPr txBox="1"/>
                <p:nvPr/>
              </p:nvSpPr>
              <p:spPr>
                <a:xfrm>
                  <a:off x="4484878" y="3842944"/>
                  <a:ext cx="1688493" cy="3128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Peptide </a:t>
                  </a:r>
                  <a:endParaRPr lang="ru-RU" dirty="0"/>
                </a:p>
              </p:txBody>
            </p:sp>
            <p:grpSp>
              <p:nvGrpSpPr>
                <p:cNvPr id="23" name="Группа 22">
                  <a:extLst>
                    <a:ext uri="{FF2B5EF4-FFF2-40B4-BE49-F238E27FC236}">
                      <a16:creationId xmlns:a16="http://schemas.microsoft.com/office/drawing/2014/main" id="{B4C9AC1D-FDC7-47EF-BAF5-FA48A3FA43E0}"/>
                    </a:ext>
                  </a:extLst>
                </p:cNvPr>
                <p:cNvGrpSpPr/>
                <p:nvPr/>
              </p:nvGrpSpPr>
              <p:grpSpPr>
                <a:xfrm>
                  <a:off x="4605524" y="1588332"/>
                  <a:ext cx="1509721" cy="1724260"/>
                  <a:chOff x="4750531" y="1591051"/>
                  <a:chExt cx="1509721" cy="1724260"/>
                </a:xfrm>
              </p:grpSpPr>
              <p:cxnSp>
                <p:nvCxnSpPr>
                  <p:cNvPr id="24" name="Прямая соединительная линия 23">
                    <a:extLst>
                      <a:ext uri="{FF2B5EF4-FFF2-40B4-BE49-F238E27FC236}">
                        <a16:creationId xmlns:a16="http://schemas.microsoft.com/office/drawing/2014/main" id="{4233EE53-1E41-4B27-AE86-414E5104D88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5899780" y="2617319"/>
                    <a:ext cx="198120" cy="542544"/>
                  </a:xfrm>
                  <a:prstGeom prst="line">
                    <a:avLst/>
                  </a:prstGeom>
                  <a:ln w="5715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" name="Овал 24">
                    <a:extLst>
                      <a:ext uri="{FF2B5EF4-FFF2-40B4-BE49-F238E27FC236}">
                        <a16:creationId xmlns:a16="http://schemas.microsoft.com/office/drawing/2014/main" id="{2B26554F-AFEC-4128-A854-A1A359E52D18}"/>
                      </a:ext>
                    </a:extLst>
                  </p:cNvPr>
                  <p:cNvSpPr/>
                  <p:nvPr/>
                </p:nvSpPr>
                <p:spPr>
                  <a:xfrm>
                    <a:off x="5735188" y="3004415"/>
                    <a:ext cx="329184" cy="310896"/>
                  </a:xfrm>
                  <a:prstGeom prst="ellipse">
                    <a:avLst/>
                  </a:prstGeom>
                  <a:solidFill>
                    <a:schemeClr val="accent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cxnSp>
                <p:nvCxnSpPr>
                  <p:cNvPr id="26" name="Прямая соединительная линия 25">
                    <a:extLst>
                      <a:ext uri="{FF2B5EF4-FFF2-40B4-BE49-F238E27FC236}">
                        <a16:creationId xmlns:a16="http://schemas.microsoft.com/office/drawing/2014/main" id="{BE0ED32F-42A6-4949-A012-26A31E8238D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773288" y="2144879"/>
                    <a:ext cx="320040" cy="472440"/>
                  </a:xfrm>
                  <a:prstGeom prst="line">
                    <a:avLst/>
                  </a:prstGeom>
                  <a:ln w="5715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7" name="Овал 26">
                    <a:extLst>
                      <a:ext uri="{FF2B5EF4-FFF2-40B4-BE49-F238E27FC236}">
                        <a16:creationId xmlns:a16="http://schemas.microsoft.com/office/drawing/2014/main" id="{B2EC6B50-8E4D-40F4-B483-5E92FCB6DC6A}"/>
                      </a:ext>
                    </a:extLst>
                  </p:cNvPr>
                  <p:cNvSpPr/>
                  <p:nvPr/>
                </p:nvSpPr>
                <p:spPr>
                  <a:xfrm>
                    <a:off x="5928736" y="2461871"/>
                    <a:ext cx="329184" cy="310896"/>
                  </a:xfrm>
                  <a:prstGeom prst="ellipse">
                    <a:avLst/>
                  </a:prstGeom>
                  <a:solidFill>
                    <a:srgbClr val="E66C6C"/>
                  </a:solidFill>
                  <a:ln>
                    <a:solidFill>
                      <a:srgbClr val="E66C6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sp>
                <p:nvSpPr>
                  <p:cNvPr id="28" name="Овал 27">
                    <a:extLst>
                      <a:ext uri="{FF2B5EF4-FFF2-40B4-BE49-F238E27FC236}">
                        <a16:creationId xmlns:a16="http://schemas.microsoft.com/office/drawing/2014/main" id="{A60FC2F4-2700-4589-992C-3AD85B51AA0E}"/>
                      </a:ext>
                    </a:extLst>
                  </p:cNvPr>
                  <p:cNvSpPr/>
                  <p:nvPr/>
                </p:nvSpPr>
                <p:spPr>
                  <a:xfrm>
                    <a:off x="5608696" y="2007719"/>
                    <a:ext cx="329184" cy="310896"/>
                  </a:xfrm>
                  <a:prstGeom prst="ellipse">
                    <a:avLst/>
                  </a:prstGeom>
                  <a:solidFill>
                    <a:srgbClr val="5CBDD0"/>
                  </a:solidFill>
                  <a:ln>
                    <a:solidFill>
                      <a:srgbClr val="5CBDD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/>
                  </a:p>
                </p:txBody>
              </p:sp>
              <p:grpSp>
                <p:nvGrpSpPr>
                  <p:cNvPr id="29" name="Группа 28">
                    <a:extLst>
                      <a:ext uri="{FF2B5EF4-FFF2-40B4-BE49-F238E27FC236}">
                        <a16:creationId xmlns:a16="http://schemas.microsoft.com/office/drawing/2014/main" id="{D881B08E-ECB9-422C-BDC1-10CEDD36023A}"/>
                      </a:ext>
                    </a:extLst>
                  </p:cNvPr>
                  <p:cNvGrpSpPr/>
                  <p:nvPr/>
                </p:nvGrpSpPr>
                <p:grpSpPr>
                  <a:xfrm>
                    <a:off x="4750531" y="1591051"/>
                    <a:ext cx="687274" cy="1249340"/>
                    <a:chOff x="4750531" y="1591051"/>
                    <a:chExt cx="687274" cy="1249340"/>
                  </a:xfrm>
                </p:grpSpPr>
                <p:cxnSp>
                  <p:nvCxnSpPr>
                    <p:cNvPr id="30" name="Прямая соединительная линия 29">
                      <a:extLst>
                        <a:ext uri="{FF2B5EF4-FFF2-40B4-BE49-F238E27FC236}">
                          <a16:creationId xmlns:a16="http://schemas.microsoft.com/office/drawing/2014/main" id="{B74F9FEF-23EA-4F07-9CB0-C71E82AE80BD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4865965" y="2165302"/>
                      <a:ext cx="328947" cy="539267"/>
                    </a:xfrm>
                    <a:prstGeom prst="line">
                      <a:avLst/>
                    </a:prstGeom>
                    <a:ln w="57150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1" name="Прямая соединительная линия 30">
                      <a:extLst>
                        <a:ext uri="{FF2B5EF4-FFF2-40B4-BE49-F238E27FC236}">
                          <a16:creationId xmlns:a16="http://schemas.microsoft.com/office/drawing/2014/main" id="{DE41AC3C-234E-419D-B268-86FF517E1114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4894673" y="1749124"/>
                      <a:ext cx="370083" cy="426138"/>
                    </a:xfrm>
                    <a:prstGeom prst="line">
                      <a:avLst/>
                    </a:prstGeom>
                    <a:ln w="57150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32" name="Овал 31">
                      <a:extLst>
                        <a:ext uri="{FF2B5EF4-FFF2-40B4-BE49-F238E27FC236}">
                          <a16:creationId xmlns:a16="http://schemas.microsoft.com/office/drawing/2014/main" id="{D32B5692-69E3-4EEB-BEFC-3DEB7A38D6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08621" y="1591051"/>
                      <a:ext cx="329184" cy="310896"/>
                    </a:xfrm>
                    <a:prstGeom prst="ellipse">
                      <a:avLst/>
                    </a:prstGeom>
                    <a:solidFill>
                      <a:srgbClr val="9665E5"/>
                    </a:solidFill>
                    <a:ln>
                      <a:solidFill>
                        <a:srgbClr val="9665E5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GB" dirty="0"/>
                        <a:t>N</a:t>
                      </a:r>
                      <a:endParaRPr lang="ru-RU" dirty="0"/>
                    </a:p>
                  </p:txBody>
                </p:sp>
                <p:sp>
                  <p:nvSpPr>
                    <p:cNvPr id="33" name="Овал 32">
                      <a:extLst>
                        <a:ext uri="{FF2B5EF4-FFF2-40B4-BE49-F238E27FC236}">
                          <a16:creationId xmlns:a16="http://schemas.microsoft.com/office/drawing/2014/main" id="{5CE30574-EEB4-417B-937F-A59653B4A4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50531" y="2007719"/>
                      <a:ext cx="329184" cy="310896"/>
                    </a:xfrm>
                    <a:prstGeom prst="ellipse">
                      <a:avLst/>
                    </a:prstGeom>
                    <a:solidFill>
                      <a:srgbClr val="80F066"/>
                    </a:solidFill>
                    <a:ln>
                      <a:solidFill>
                        <a:srgbClr val="80F06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GB" dirty="0"/>
                        <a:t>V</a:t>
                      </a:r>
                      <a:endParaRPr lang="ru-RU" dirty="0"/>
                    </a:p>
                  </p:txBody>
                </p:sp>
                <p:sp>
                  <p:nvSpPr>
                    <p:cNvPr id="34" name="Овал 33">
                      <a:extLst>
                        <a:ext uri="{FF2B5EF4-FFF2-40B4-BE49-F238E27FC236}">
                          <a16:creationId xmlns:a16="http://schemas.microsoft.com/office/drawing/2014/main" id="{03A45460-E1D9-4DD5-822F-A198A5D090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90324" y="2529495"/>
                      <a:ext cx="329184" cy="310896"/>
                    </a:xfrm>
                    <a:prstGeom prst="ellipse">
                      <a:avLst/>
                    </a:prstGeom>
                    <a:solidFill>
                      <a:srgbClr val="ED09D7"/>
                    </a:solidFill>
                    <a:ln>
                      <a:solidFill>
                        <a:srgbClr val="ED09D7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GB" dirty="0"/>
                        <a:t>A</a:t>
                      </a:r>
                      <a:endParaRPr lang="ru-RU" dirty="0"/>
                    </a:p>
                  </p:txBody>
                </p:sp>
              </p:grpSp>
              <p:cxnSp>
                <p:nvCxnSpPr>
                  <p:cNvPr id="49" name="Прямая соединительная линия 48">
                    <a:extLst>
                      <a:ext uri="{FF2B5EF4-FFF2-40B4-BE49-F238E27FC236}">
                        <a16:creationId xmlns:a16="http://schemas.microsoft.com/office/drawing/2014/main" id="{CAA31689-E718-4852-8B65-650E029284C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5902112" y="2617319"/>
                    <a:ext cx="198120" cy="542544"/>
                  </a:xfrm>
                  <a:prstGeom prst="line">
                    <a:avLst/>
                  </a:prstGeom>
                  <a:ln w="5715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0" name="Овал 49">
                    <a:extLst>
                      <a:ext uri="{FF2B5EF4-FFF2-40B4-BE49-F238E27FC236}">
                        <a16:creationId xmlns:a16="http://schemas.microsoft.com/office/drawing/2014/main" id="{2B2C352E-EE35-4F98-A5EA-721BA32684A1}"/>
                      </a:ext>
                    </a:extLst>
                  </p:cNvPr>
                  <p:cNvSpPr/>
                  <p:nvPr/>
                </p:nvSpPr>
                <p:spPr>
                  <a:xfrm>
                    <a:off x="5737520" y="3004415"/>
                    <a:ext cx="329184" cy="310896"/>
                  </a:xfrm>
                  <a:prstGeom prst="ellipse">
                    <a:avLst/>
                  </a:prstGeom>
                  <a:solidFill>
                    <a:schemeClr val="accent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C</a:t>
                    </a:r>
                    <a:endParaRPr lang="ru-RU" dirty="0"/>
                  </a:p>
                </p:txBody>
              </p:sp>
              <p:cxnSp>
                <p:nvCxnSpPr>
                  <p:cNvPr id="51" name="Прямая соединительная линия 50">
                    <a:extLst>
                      <a:ext uri="{FF2B5EF4-FFF2-40B4-BE49-F238E27FC236}">
                        <a16:creationId xmlns:a16="http://schemas.microsoft.com/office/drawing/2014/main" id="{FEA6C894-7F97-4FC1-91C3-810E5F53CB1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775619" y="2144879"/>
                    <a:ext cx="320040" cy="472440"/>
                  </a:xfrm>
                  <a:prstGeom prst="line">
                    <a:avLst/>
                  </a:prstGeom>
                  <a:ln w="5715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2" name="Овал 51">
                    <a:extLst>
                      <a:ext uri="{FF2B5EF4-FFF2-40B4-BE49-F238E27FC236}">
                        <a16:creationId xmlns:a16="http://schemas.microsoft.com/office/drawing/2014/main" id="{4B8B1556-E624-4F0E-8D4C-A5CF7F0A49F3}"/>
                      </a:ext>
                    </a:extLst>
                  </p:cNvPr>
                  <p:cNvSpPr/>
                  <p:nvPr/>
                </p:nvSpPr>
                <p:spPr>
                  <a:xfrm>
                    <a:off x="5931068" y="2461871"/>
                    <a:ext cx="329184" cy="310896"/>
                  </a:xfrm>
                  <a:prstGeom prst="ellipse">
                    <a:avLst/>
                  </a:prstGeom>
                  <a:solidFill>
                    <a:srgbClr val="E66C6C"/>
                  </a:solidFill>
                  <a:ln>
                    <a:solidFill>
                      <a:srgbClr val="E66C6C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G</a:t>
                    </a:r>
                    <a:endParaRPr lang="ru-RU" dirty="0"/>
                  </a:p>
                </p:txBody>
              </p:sp>
              <p:sp>
                <p:nvSpPr>
                  <p:cNvPr id="53" name="Овал 52">
                    <a:extLst>
                      <a:ext uri="{FF2B5EF4-FFF2-40B4-BE49-F238E27FC236}">
                        <a16:creationId xmlns:a16="http://schemas.microsoft.com/office/drawing/2014/main" id="{CCF31998-85F8-4E21-A1AD-EFE6717D0CE3}"/>
                      </a:ext>
                    </a:extLst>
                  </p:cNvPr>
                  <p:cNvSpPr/>
                  <p:nvPr/>
                </p:nvSpPr>
                <p:spPr>
                  <a:xfrm>
                    <a:off x="5611028" y="2007719"/>
                    <a:ext cx="329184" cy="310896"/>
                  </a:xfrm>
                  <a:prstGeom prst="ellipse">
                    <a:avLst/>
                  </a:prstGeom>
                  <a:solidFill>
                    <a:srgbClr val="5CBDD0"/>
                  </a:solidFill>
                  <a:ln>
                    <a:solidFill>
                      <a:srgbClr val="5CBDD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/>
                      <a:t>S</a:t>
                    </a:r>
                    <a:endParaRPr lang="ru-RU" dirty="0"/>
                  </a:p>
                </p:txBody>
              </p:sp>
            </p:grpSp>
          </p:grpSp>
          <p:grpSp>
            <p:nvGrpSpPr>
              <p:cNvPr id="6" name="Группа 5">
                <a:extLst>
                  <a:ext uri="{FF2B5EF4-FFF2-40B4-BE49-F238E27FC236}">
                    <a16:creationId xmlns:a16="http://schemas.microsoft.com/office/drawing/2014/main" id="{7100FF31-17C3-4E06-8E24-9AED72EBA0AE}"/>
                  </a:ext>
                </a:extLst>
              </p:cNvPr>
              <p:cNvGrpSpPr/>
              <p:nvPr/>
            </p:nvGrpSpPr>
            <p:grpSpPr>
              <a:xfrm>
                <a:off x="2757633" y="1034276"/>
                <a:ext cx="1436984" cy="3108762"/>
                <a:chOff x="2346090" y="1091062"/>
                <a:chExt cx="1436984" cy="3108762"/>
              </a:xfrm>
            </p:grpSpPr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DF6A7850-483F-4F05-8D01-7B4BFF1725AC}"/>
                    </a:ext>
                  </a:extLst>
                </p:cNvPr>
                <p:cNvSpPr txBox="1"/>
                <p:nvPr/>
              </p:nvSpPr>
              <p:spPr>
                <a:xfrm>
                  <a:off x="2346090" y="3886993"/>
                  <a:ext cx="1436984" cy="3128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Protein</a:t>
                  </a:r>
                  <a:endParaRPr lang="ru-RU" dirty="0"/>
                </a:p>
              </p:txBody>
            </p:sp>
            <p:grpSp>
              <p:nvGrpSpPr>
                <p:cNvPr id="8" name="Группа 7">
                  <a:extLst>
                    <a:ext uri="{FF2B5EF4-FFF2-40B4-BE49-F238E27FC236}">
                      <a16:creationId xmlns:a16="http://schemas.microsoft.com/office/drawing/2014/main" id="{08994679-899B-48AD-B36B-1AC0A05E2D8C}"/>
                    </a:ext>
                  </a:extLst>
                </p:cNvPr>
                <p:cNvGrpSpPr/>
                <p:nvPr/>
              </p:nvGrpSpPr>
              <p:grpSpPr>
                <a:xfrm>
                  <a:off x="2434244" y="1091062"/>
                  <a:ext cx="1249846" cy="2618062"/>
                  <a:chOff x="2601120" y="1111483"/>
                  <a:chExt cx="1249846" cy="2618062"/>
                </a:xfrm>
              </p:grpSpPr>
              <p:cxnSp>
                <p:nvCxnSpPr>
                  <p:cNvPr id="9" name="Прямая соединительная линия 8">
                    <a:extLst>
                      <a:ext uri="{FF2B5EF4-FFF2-40B4-BE49-F238E27FC236}">
                        <a16:creationId xmlns:a16="http://schemas.microsoft.com/office/drawing/2014/main" id="{754C238D-3D3B-4FE3-8BD8-86ADC9631485}"/>
                      </a:ext>
                    </a:extLst>
                  </p:cNvPr>
                  <p:cNvCxnSpPr/>
                  <p:nvPr/>
                </p:nvCxnSpPr>
                <p:spPr>
                  <a:xfrm>
                    <a:off x="2965216" y="2166082"/>
                    <a:ext cx="429510" cy="472558"/>
                  </a:xfrm>
                  <a:prstGeom prst="line">
                    <a:avLst/>
                  </a:prstGeom>
                  <a:ln w="5715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0" name="Группа 9">
                    <a:extLst>
                      <a:ext uri="{FF2B5EF4-FFF2-40B4-BE49-F238E27FC236}">
                        <a16:creationId xmlns:a16="http://schemas.microsoft.com/office/drawing/2014/main" id="{429C97D5-F78B-4074-A48A-E21437E62742}"/>
                      </a:ext>
                    </a:extLst>
                  </p:cNvPr>
                  <p:cNvGrpSpPr/>
                  <p:nvPr/>
                </p:nvGrpSpPr>
                <p:grpSpPr>
                  <a:xfrm>
                    <a:off x="3201742" y="2421953"/>
                    <a:ext cx="649224" cy="1307592"/>
                    <a:chOff x="5271516" y="2041949"/>
                    <a:chExt cx="649224" cy="1307592"/>
                  </a:xfrm>
                </p:grpSpPr>
                <p:cxnSp>
                  <p:nvCxnSpPr>
                    <p:cNvPr id="17" name="Прямая соединительная линия 16">
                      <a:extLst>
                        <a:ext uri="{FF2B5EF4-FFF2-40B4-BE49-F238E27FC236}">
                          <a16:creationId xmlns:a16="http://schemas.microsoft.com/office/drawing/2014/main" id="{AB3922BC-5DF2-447B-8D69-90B79DC2CF6D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5562600" y="2651549"/>
                      <a:ext cx="198120" cy="542544"/>
                    </a:xfrm>
                    <a:prstGeom prst="line">
                      <a:avLst/>
                    </a:prstGeom>
                    <a:ln w="57150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8" name="Овал 17">
                      <a:extLst>
                        <a:ext uri="{FF2B5EF4-FFF2-40B4-BE49-F238E27FC236}">
                          <a16:creationId xmlns:a16="http://schemas.microsoft.com/office/drawing/2014/main" id="{320BA394-7B15-4CA9-BDA8-6D10E81BDA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98008" y="3038645"/>
                      <a:ext cx="329184" cy="310896"/>
                    </a:xfrm>
                    <a:prstGeom prst="ellipse">
                      <a:avLst/>
                    </a:prstGeom>
                    <a:solidFill>
                      <a:schemeClr val="accent1"/>
                    </a:solidFill>
                    <a:ln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GB" dirty="0"/>
                        <a:t>C</a:t>
                      </a:r>
                      <a:endParaRPr lang="ru-RU" dirty="0"/>
                    </a:p>
                  </p:txBody>
                </p:sp>
                <p:cxnSp>
                  <p:nvCxnSpPr>
                    <p:cNvPr id="19" name="Прямая соединительная линия 18">
                      <a:extLst>
                        <a:ext uri="{FF2B5EF4-FFF2-40B4-BE49-F238E27FC236}">
                          <a16:creationId xmlns:a16="http://schemas.microsoft.com/office/drawing/2014/main" id="{226EDF10-00BF-4D10-92AB-CF5E0363659C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5436108" y="2179109"/>
                      <a:ext cx="320040" cy="472440"/>
                    </a:xfrm>
                    <a:prstGeom prst="line">
                      <a:avLst/>
                    </a:prstGeom>
                    <a:ln w="57150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0" name="Овал 19">
                      <a:extLst>
                        <a:ext uri="{FF2B5EF4-FFF2-40B4-BE49-F238E27FC236}">
                          <a16:creationId xmlns:a16="http://schemas.microsoft.com/office/drawing/2014/main" id="{E142993A-D361-464B-B304-668464B220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591556" y="2496101"/>
                      <a:ext cx="329184" cy="310896"/>
                    </a:xfrm>
                    <a:prstGeom prst="ellipse">
                      <a:avLst/>
                    </a:prstGeom>
                    <a:solidFill>
                      <a:srgbClr val="E66C6C"/>
                    </a:solidFill>
                    <a:ln>
                      <a:solidFill>
                        <a:srgbClr val="E66C6C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GB" dirty="0"/>
                        <a:t>G</a:t>
                      </a:r>
                      <a:endParaRPr lang="ru-RU" dirty="0"/>
                    </a:p>
                  </p:txBody>
                </p:sp>
                <p:sp>
                  <p:nvSpPr>
                    <p:cNvPr id="21" name="Овал 20">
                      <a:extLst>
                        <a:ext uri="{FF2B5EF4-FFF2-40B4-BE49-F238E27FC236}">
                          <a16:creationId xmlns:a16="http://schemas.microsoft.com/office/drawing/2014/main" id="{EBA25588-A2C1-44E2-8868-C06AD60F2E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71516" y="2041949"/>
                      <a:ext cx="329184" cy="310896"/>
                    </a:xfrm>
                    <a:prstGeom prst="ellipse">
                      <a:avLst/>
                    </a:prstGeom>
                    <a:solidFill>
                      <a:srgbClr val="5CBDD0"/>
                    </a:solidFill>
                    <a:ln>
                      <a:solidFill>
                        <a:srgbClr val="5CBDD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GB" dirty="0"/>
                        <a:t>S</a:t>
                      </a:r>
                      <a:endParaRPr lang="ru-RU" dirty="0"/>
                    </a:p>
                  </p:txBody>
                </p:sp>
              </p:grpSp>
              <p:grpSp>
                <p:nvGrpSpPr>
                  <p:cNvPr id="11" name="Группа 10">
                    <a:extLst>
                      <a:ext uri="{FF2B5EF4-FFF2-40B4-BE49-F238E27FC236}">
                        <a16:creationId xmlns:a16="http://schemas.microsoft.com/office/drawing/2014/main" id="{0D1B8D54-3C22-4E26-84FB-61D5C4D4016C}"/>
                      </a:ext>
                    </a:extLst>
                  </p:cNvPr>
                  <p:cNvGrpSpPr/>
                  <p:nvPr/>
                </p:nvGrpSpPr>
                <p:grpSpPr>
                  <a:xfrm>
                    <a:off x="2601120" y="1111483"/>
                    <a:ext cx="687274" cy="1249340"/>
                    <a:chOff x="4750531" y="1591051"/>
                    <a:chExt cx="687274" cy="1249340"/>
                  </a:xfrm>
                </p:grpSpPr>
                <p:cxnSp>
                  <p:nvCxnSpPr>
                    <p:cNvPr id="12" name="Прямая соединительная линия 11">
                      <a:extLst>
                        <a:ext uri="{FF2B5EF4-FFF2-40B4-BE49-F238E27FC236}">
                          <a16:creationId xmlns:a16="http://schemas.microsoft.com/office/drawing/2014/main" id="{504E33C8-5B89-405D-8FD9-2633DDC9DBA1}"/>
                        </a:ext>
                      </a:extLst>
                    </p:cNvPr>
                    <p:cNvCxnSpPr/>
                    <p:nvPr/>
                  </p:nvCxnSpPr>
                  <p:spPr>
                    <a:xfrm flipH="1" flipV="1">
                      <a:off x="4865965" y="2165302"/>
                      <a:ext cx="328947" cy="539267"/>
                    </a:xfrm>
                    <a:prstGeom prst="line">
                      <a:avLst/>
                    </a:prstGeom>
                    <a:ln w="57150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3" name="Прямая соединительная линия 12">
                      <a:extLst>
                        <a:ext uri="{FF2B5EF4-FFF2-40B4-BE49-F238E27FC236}">
                          <a16:creationId xmlns:a16="http://schemas.microsoft.com/office/drawing/2014/main" id="{07651C7B-CFA4-4F24-BF30-287B0F03A947}"/>
                        </a:ext>
                      </a:extLst>
                    </p:cNvPr>
                    <p:cNvCxnSpPr/>
                    <p:nvPr/>
                  </p:nvCxnSpPr>
                  <p:spPr>
                    <a:xfrm flipH="1">
                      <a:off x="4894673" y="1749124"/>
                      <a:ext cx="370083" cy="426138"/>
                    </a:xfrm>
                    <a:prstGeom prst="line">
                      <a:avLst/>
                    </a:prstGeom>
                    <a:ln w="57150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4" name="Овал 13">
                      <a:extLst>
                        <a:ext uri="{FF2B5EF4-FFF2-40B4-BE49-F238E27FC236}">
                          <a16:creationId xmlns:a16="http://schemas.microsoft.com/office/drawing/2014/main" id="{2AD3DDFA-FA25-4D54-976F-FD0C789DA6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08621" y="1591051"/>
                      <a:ext cx="329184" cy="310896"/>
                    </a:xfrm>
                    <a:prstGeom prst="ellipse">
                      <a:avLst/>
                    </a:prstGeom>
                    <a:solidFill>
                      <a:srgbClr val="9665E5"/>
                    </a:solidFill>
                    <a:ln>
                      <a:solidFill>
                        <a:srgbClr val="9665E5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GB" dirty="0"/>
                        <a:t>N</a:t>
                      </a:r>
                      <a:endParaRPr lang="ru-RU" dirty="0"/>
                    </a:p>
                  </p:txBody>
                </p:sp>
                <p:sp>
                  <p:nvSpPr>
                    <p:cNvPr id="15" name="Овал 14">
                      <a:extLst>
                        <a:ext uri="{FF2B5EF4-FFF2-40B4-BE49-F238E27FC236}">
                          <a16:creationId xmlns:a16="http://schemas.microsoft.com/office/drawing/2014/main" id="{5D1A8752-78E8-4491-99C9-7B9E9772A6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50531" y="2007719"/>
                      <a:ext cx="329184" cy="310896"/>
                    </a:xfrm>
                    <a:prstGeom prst="ellipse">
                      <a:avLst/>
                    </a:prstGeom>
                    <a:solidFill>
                      <a:srgbClr val="80F066"/>
                    </a:solidFill>
                    <a:ln>
                      <a:solidFill>
                        <a:srgbClr val="80F06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GB" dirty="0"/>
                        <a:t>V</a:t>
                      </a:r>
                      <a:endParaRPr lang="ru-RU" dirty="0"/>
                    </a:p>
                  </p:txBody>
                </p:sp>
                <p:sp>
                  <p:nvSpPr>
                    <p:cNvPr id="16" name="Овал 15">
                      <a:extLst>
                        <a:ext uri="{FF2B5EF4-FFF2-40B4-BE49-F238E27FC236}">
                          <a16:creationId xmlns:a16="http://schemas.microsoft.com/office/drawing/2014/main" id="{46D0CC92-EA7C-42A9-8530-D7095B02C9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90324" y="2529495"/>
                      <a:ext cx="329184" cy="310896"/>
                    </a:xfrm>
                    <a:prstGeom prst="ellipse">
                      <a:avLst/>
                    </a:prstGeom>
                    <a:solidFill>
                      <a:srgbClr val="ED09D7"/>
                    </a:solidFill>
                    <a:ln>
                      <a:solidFill>
                        <a:srgbClr val="ED09D7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GB" dirty="0"/>
                        <a:t>A</a:t>
                      </a:r>
                      <a:endParaRPr lang="ru-RU" dirty="0"/>
                    </a:p>
                  </p:txBody>
                </p:sp>
              </p:grpSp>
            </p:grpSp>
          </p:grpSp>
        </p:grpSp>
        <p:grpSp>
          <p:nvGrpSpPr>
            <p:cNvPr id="54" name="Группа 53">
              <a:extLst>
                <a:ext uri="{FF2B5EF4-FFF2-40B4-BE49-F238E27FC236}">
                  <a16:creationId xmlns:a16="http://schemas.microsoft.com/office/drawing/2014/main" id="{C05AEDD6-E892-4449-8B89-DC99F9FA884C}"/>
                </a:ext>
              </a:extLst>
            </p:cNvPr>
            <p:cNvGrpSpPr/>
            <p:nvPr/>
          </p:nvGrpSpPr>
          <p:grpSpPr>
            <a:xfrm>
              <a:off x="5655899" y="2183924"/>
              <a:ext cx="2069069" cy="2431030"/>
              <a:chOff x="5655899" y="2183924"/>
              <a:chExt cx="2069069" cy="2431030"/>
            </a:xfrm>
          </p:grpSpPr>
          <p:sp>
            <p:nvSpPr>
              <p:cNvPr id="55" name="Овал 54">
                <a:extLst>
                  <a:ext uri="{FF2B5EF4-FFF2-40B4-BE49-F238E27FC236}">
                    <a16:creationId xmlns:a16="http://schemas.microsoft.com/office/drawing/2014/main" id="{C0DF0811-E37E-4C4D-B9E1-8DA2DAAE6110}"/>
                  </a:ext>
                </a:extLst>
              </p:cNvPr>
              <p:cNvSpPr/>
              <p:nvPr/>
            </p:nvSpPr>
            <p:spPr>
              <a:xfrm>
                <a:off x="7001841" y="2183924"/>
                <a:ext cx="388638" cy="367047"/>
              </a:xfrm>
              <a:prstGeom prst="ellipse">
                <a:avLst/>
              </a:prstGeom>
              <a:solidFill>
                <a:srgbClr val="ED09D7"/>
              </a:solidFill>
              <a:ln>
                <a:solidFill>
                  <a:srgbClr val="ED09D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A</a:t>
                </a:r>
                <a:endParaRPr lang="ru-RU" dirty="0"/>
              </a:p>
            </p:txBody>
          </p:sp>
          <p:sp>
            <p:nvSpPr>
              <p:cNvPr id="56" name="Овал 55">
                <a:extLst>
                  <a:ext uri="{FF2B5EF4-FFF2-40B4-BE49-F238E27FC236}">
                    <a16:creationId xmlns:a16="http://schemas.microsoft.com/office/drawing/2014/main" id="{DB745825-9385-453E-A9E7-E4F5B207E017}"/>
                  </a:ext>
                </a:extLst>
              </p:cNvPr>
              <p:cNvSpPr/>
              <p:nvPr/>
            </p:nvSpPr>
            <p:spPr>
              <a:xfrm>
                <a:off x="6044537" y="3707193"/>
                <a:ext cx="388638" cy="367047"/>
              </a:xfrm>
              <a:prstGeom prst="ellipse">
                <a:avLst/>
              </a:prstGeom>
              <a:solidFill>
                <a:srgbClr val="5CBDD0"/>
              </a:solidFill>
              <a:ln>
                <a:solidFill>
                  <a:srgbClr val="5CB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S</a:t>
                </a:r>
                <a:endParaRPr lang="ru-RU" dirty="0"/>
              </a:p>
            </p:txBody>
          </p:sp>
          <p:sp>
            <p:nvSpPr>
              <p:cNvPr id="57" name="Овал 56">
                <a:extLst>
                  <a:ext uri="{FF2B5EF4-FFF2-40B4-BE49-F238E27FC236}">
                    <a16:creationId xmlns:a16="http://schemas.microsoft.com/office/drawing/2014/main" id="{7E051F41-BE8A-415A-BC95-3D41ECB9A313}"/>
                  </a:ext>
                </a:extLst>
              </p:cNvPr>
              <p:cNvSpPr/>
              <p:nvPr/>
            </p:nvSpPr>
            <p:spPr>
              <a:xfrm>
                <a:off x="6433175" y="2648131"/>
                <a:ext cx="388638" cy="367047"/>
              </a:xfrm>
              <a:prstGeom prst="ellipse">
                <a:avLst/>
              </a:prstGeom>
              <a:solidFill>
                <a:srgbClr val="80F066"/>
              </a:solidFill>
              <a:ln>
                <a:solidFill>
                  <a:srgbClr val="80F0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V</a:t>
                </a:r>
                <a:endParaRPr lang="ru-RU" dirty="0"/>
              </a:p>
            </p:txBody>
          </p:sp>
          <p:sp>
            <p:nvSpPr>
              <p:cNvPr id="58" name="Овал 57">
                <a:extLst>
                  <a:ext uri="{FF2B5EF4-FFF2-40B4-BE49-F238E27FC236}">
                    <a16:creationId xmlns:a16="http://schemas.microsoft.com/office/drawing/2014/main" id="{8937783D-D1F4-4051-AF04-E63689D8DEF6}"/>
                  </a:ext>
                </a:extLst>
              </p:cNvPr>
              <p:cNvSpPr/>
              <p:nvPr/>
            </p:nvSpPr>
            <p:spPr>
              <a:xfrm>
                <a:off x="5655899" y="2367448"/>
                <a:ext cx="388638" cy="367047"/>
              </a:xfrm>
              <a:prstGeom prst="ellipse">
                <a:avLst/>
              </a:prstGeom>
              <a:solidFill>
                <a:srgbClr val="9665E5"/>
              </a:solidFill>
              <a:ln>
                <a:solidFill>
                  <a:srgbClr val="9665E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N</a:t>
                </a:r>
                <a:endParaRPr lang="ru-RU" dirty="0"/>
              </a:p>
            </p:txBody>
          </p:sp>
          <p:sp>
            <p:nvSpPr>
              <p:cNvPr id="59" name="Овал 58">
                <a:extLst>
                  <a:ext uri="{FF2B5EF4-FFF2-40B4-BE49-F238E27FC236}">
                    <a16:creationId xmlns:a16="http://schemas.microsoft.com/office/drawing/2014/main" id="{C9D4A45D-E41E-4EA9-AF86-7979F025E9B6}"/>
                  </a:ext>
                </a:extLst>
              </p:cNvPr>
              <p:cNvSpPr/>
              <p:nvPr/>
            </p:nvSpPr>
            <p:spPr>
              <a:xfrm>
                <a:off x="6882748" y="4247907"/>
                <a:ext cx="388638" cy="367047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C</a:t>
                </a:r>
                <a:endParaRPr lang="ru-RU" dirty="0"/>
              </a:p>
            </p:txBody>
          </p:sp>
          <p:sp>
            <p:nvSpPr>
              <p:cNvPr id="60" name="Овал 59">
                <a:extLst>
                  <a:ext uri="{FF2B5EF4-FFF2-40B4-BE49-F238E27FC236}">
                    <a16:creationId xmlns:a16="http://schemas.microsoft.com/office/drawing/2014/main" id="{9B76126A-36D2-41EB-8CE7-95C787EB538F}"/>
                  </a:ext>
                </a:extLst>
              </p:cNvPr>
              <p:cNvSpPr/>
              <p:nvPr/>
            </p:nvSpPr>
            <p:spPr>
              <a:xfrm>
                <a:off x="7336330" y="3228508"/>
                <a:ext cx="388638" cy="367047"/>
              </a:xfrm>
              <a:prstGeom prst="ellipse">
                <a:avLst/>
              </a:prstGeom>
              <a:solidFill>
                <a:srgbClr val="E66C6C"/>
              </a:solidFill>
              <a:ln>
                <a:solidFill>
                  <a:srgbClr val="E66C6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/>
                  <a:t>G</a:t>
                </a:r>
                <a:endParaRPr lang="ru-RU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49851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950CE167-29D5-4CE5-A0EA-F584C9D506E0}"/>
              </a:ext>
            </a:extLst>
          </p:cNvPr>
          <p:cNvGrpSpPr/>
          <p:nvPr/>
        </p:nvGrpSpPr>
        <p:grpSpPr>
          <a:xfrm>
            <a:off x="104931" y="2135915"/>
            <a:ext cx="1889294" cy="1350618"/>
            <a:chOff x="109448" y="2171502"/>
            <a:chExt cx="1889294" cy="1350618"/>
          </a:xfrm>
        </p:grpSpPr>
        <p:cxnSp>
          <p:nvCxnSpPr>
            <p:cNvPr id="5" name="Прямая со стрелкой 4">
              <a:extLst>
                <a:ext uri="{FF2B5EF4-FFF2-40B4-BE49-F238E27FC236}">
                  <a16:creationId xmlns:a16="http://schemas.microsoft.com/office/drawing/2014/main" id="{A543E74B-4982-44C3-9AA4-2960F085D6F9}"/>
                </a:ext>
              </a:extLst>
            </p:cNvPr>
            <p:cNvCxnSpPr>
              <a:cxnSpLocks/>
            </p:cNvCxnSpPr>
            <p:nvPr/>
          </p:nvCxnSpPr>
          <p:spPr>
            <a:xfrm>
              <a:off x="709200" y="2171502"/>
              <a:ext cx="0" cy="135061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61F5A543-9DFE-48C2-B0BD-ADAEB001FAAF}"/>
                </a:ext>
              </a:extLst>
            </p:cNvPr>
            <p:cNvSpPr/>
            <p:nvPr/>
          </p:nvSpPr>
          <p:spPr>
            <a:xfrm>
              <a:off x="109448" y="2575224"/>
              <a:ext cx="1889294" cy="392662"/>
            </a:xfrm>
            <a:prstGeom prst="rect">
              <a:avLst/>
            </a:prstGeom>
            <a:solidFill>
              <a:srgbClr val="FF533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Transcription</a:t>
              </a:r>
              <a:endParaRPr lang="ru-RU" sz="2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6DE5153A-A5A5-44F0-A108-85F0038B4EBA}"/>
              </a:ext>
            </a:extLst>
          </p:cNvPr>
          <p:cNvGrpSpPr/>
          <p:nvPr/>
        </p:nvGrpSpPr>
        <p:grpSpPr>
          <a:xfrm>
            <a:off x="202864" y="3231624"/>
            <a:ext cx="8540370" cy="639885"/>
            <a:chOff x="559727" y="3598337"/>
            <a:chExt cx="9068066" cy="63988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16CC03A-2116-4B19-8BCB-3EB0E0D53AED}"/>
                </a:ext>
              </a:extLst>
            </p:cNvPr>
            <p:cNvSpPr txBox="1"/>
            <p:nvPr/>
          </p:nvSpPr>
          <p:spPr>
            <a:xfrm>
              <a:off x="559727" y="3838112"/>
              <a:ext cx="1056078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mRNA</a:t>
              </a:r>
              <a:endParaRPr lang="ru-RU" sz="2000" dirty="0"/>
            </a:p>
          </p:txBody>
        </p:sp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C65C9338-4FC5-4552-AABE-EF2289BE6E4F}"/>
                </a:ext>
              </a:extLst>
            </p:cNvPr>
            <p:cNvSpPr/>
            <p:nvPr/>
          </p:nvSpPr>
          <p:spPr>
            <a:xfrm>
              <a:off x="2461768" y="3598337"/>
              <a:ext cx="7166025" cy="588240"/>
            </a:xfrm>
            <a:prstGeom prst="rect">
              <a:avLst/>
            </a:prstGeom>
            <a:solidFill>
              <a:srgbClr val="FF5330"/>
            </a:solidFill>
            <a:ln>
              <a:solidFill>
                <a:srgbClr val="ED7D3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/>
                <a:t>U   G   </a:t>
              </a:r>
              <a:r>
                <a:rPr lang="en-GB" sz="3200" dirty="0" err="1"/>
                <a:t>G</a:t>
              </a:r>
              <a:r>
                <a:rPr lang="en-GB" sz="3200" dirty="0"/>
                <a:t>   U   </a:t>
              </a:r>
              <a:r>
                <a:rPr lang="en-GB" sz="3200" dirty="0" err="1"/>
                <a:t>U</a:t>
              </a:r>
              <a:r>
                <a:rPr lang="en-GB" sz="3200" dirty="0"/>
                <a:t>   U   G   </a:t>
              </a:r>
              <a:r>
                <a:rPr lang="en-GB" sz="3200" dirty="0" err="1"/>
                <a:t>G</a:t>
              </a:r>
              <a:r>
                <a:rPr lang="en-GB" sz="3200" dirty="0"/>
                <a:t>   C   U   C   A</a:t>
              </a:r>
              <a:endParaRPr lang="ru-RU" sz="3200" dirty="0"/>
            </a:p>
          </p:txBody>
        </p:sp>
      </p:grp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8C260FD-B3D1-4230-9724-F730E149506E}"/>
              </a:ext>
            </a:extLst>
          </p:cNvPr>
          <p:cNvGrpSpPr/>
          <p:nvPr/>
        </p:nvGrpSpPr>
        <p:grpSpPr>
          <a:xfrm>
            <a:off x="104931" y="3919279"/>
            <a:ext cx="1889289" cy="1353312"/>
            <a:chOff x="470518" y="4265683"/>
            <a:chExt cx="1889289" cy="1353312"/>
          </a:xfrm>
        </p:grpSpPr>
        <p:cxnSp>
          <p:nvCxnSpPr>
            <p:cNvPr id="11" name="Прямая со стрелкой 10">
              <a:extLst>
                <a:ext uri="{FF2B5EF4-FFF2-40B4-BE49-F238E27FC236}">
                  <a16:creationId xmlns:a16="http://schemas.microsoft.com/office/drawing/2014/main" id="{E80146D4-2384-4BF2-89C4-30DC7FCB004B}"/>
                </a:ext>
              </a:extLst>
            </p:cNvPr>
            <p:cNvCxnSpPr/>
            <p:nvPr/>
          </p:nvCxnSpPr>
          <p:spPr>
            <a:xfrm flipH="1">
              <a:off x="1065759" y="4265683"/>
              <a:ext cx="3" cy="1353312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F4AC001E-3AD7-4A09-83AD-F4A8D1DA36A6}"/>
                </a:ext>
              </a:extLst>
            </p:cNvPr>
            <p:cNvSpPr/>
            <p:nvPr/>
          </p:nvSpPr>
          <p:spPr>
            <a:xfrm>
              <a:off x="470518" y="4685268"/>
              <a:ext cx="1889289" cy="393192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Translation</a:t>
              </a:r>
              <a:endParaRPr lang="ru-RU" sz="2000" dirty="0">
                <a:solidFill>
                  <a:schemeClr val="tx1"/>
                </a:solidFill>
              </a:endParaRP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371B1A21-570B-4E73-BCF6-BAAD794946A7}"/>
              </a:ext>
            </a:extLst>
          </p:cNvPr>
          <p:cNvSpPr txBox="1"/>
          <p:nvPr/>
        </p:nvSpPr>
        <p:spPr>
          <a:xfrm>
            <a:off x="3394459" y="6067329"/>
            <a:ext cx="3106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∆M = m(Tyr) – m(</a:t>
            </a:r>
            <a:r>
              <a:rPr lang="en-GB" sz="2000" dirty="0" err="1"/>
              <a:t>Phe</a:t>
            </a:r>
            <a:r>
              <a:rPr lang="en-GB" sz="2000" dirty="0"/>
              <a:t>)</a:t>
            </a:r>
            <a:endParaRPr lang="ru-RU" sz="2000" dirty="0"/>
          </a:p>
        </p:txBody>
      </p:sp>
      <p:grpSp>
        <p:nvGrpSpPr>
          <p:cNvPr id="45" name="Группа 44">
            <a:extLst>
              <a:ext uri="{FF2B5EF4-FFF2-40B4-BE49-F238E27FC236}">
                <a16:creationId xmlns:a16="http://schemas.microsoft.com/office/drawing/2014/main" id="{2614F0E7-E2C9-408E-8FBB-58B6B70809E3}"/>
              </a:ext>
            </a:extLst>
          </p:cNvPr>
          <p:cNvGrpSpPr/>
          <p:nvPr/>
        </p:nvGrpSpPr>
        <p:grpSpPr>
          <a:xfrm>
            <a:off x="-64642" y="1618520"/>
            <a:ext cx="8807139" cy="1178675"/>
            <a:chOff x="292221" y="1883634"/>
            <a:chExt cx="8807139" cy="1178675"/>
          </a:xfrm>
        </p:grpSpPr>
        <p:grpSp>
          <p:nvGrpSpPr>
            <p:cNvPr id="46" name="Группа 45">
              <a:extLst>
                <a:ext uri="{FF2B5EF4-FFF2-40B4-BE49-F238E27FC236}">
                  <a16:creationId xmlns:a16="http://schemas.microsoft.com/office/drawing/2014/main" id="{3F838F98-8E99-4543-8F14-69CA23312254}"/>
                </a:ext>
              </a:extLst>
            </p:cNvPr>
            <p:cNvGrpSpPr/>
            <p:nvPr/>
          </p:nvGrpSpPr>
          <p:grpSpPr>
            <a:xfrm>
              <a:off x="292221" y="1883634"/>
              <a:ext cx="8807139" cy="621792"/>
              <a:chOff x="292221" y="1883634"/>
              <a:chExt cx="8807139" cy="621792"/>
            </a:xfrm>
          </p:grpSpPr>
          <p:sp>
            <p:nvSpPr>
              <p:cNvPr id="50" name="Прямоугольник 49">
                <a:extLst>
                  <a:ext uri="{FF2B5EF4-FFF2-40B4-BE49-F238E27FC236}">
                    <a16:creationId xmlns:a16="http://schemas.microsoft.com/office/drawing/2014/main" id="{E3DFC4DD-9CC4-4E75-A83B-8E8EB8EB4D7D}"/>
                  </a:ext>
                </a:extLst>
              </p:cNvPr>
              <p:cNvSpPr/>
              <p:nvPr/>
            </p:nvSpPr>
            <p:spPr>
              <a:xfrm>
                <a:off x="2351088" y="1883634"/>
                <a:ext cx="6748272" cy="621792"/>
              </a:xfrm>
              <a:prstGeom prst="rect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3200" dirty="0"/>
                  <a:t>A   C   </a:t>
                </a:r>
                <a:r>
                  <a:rPr lang="en-GB" sz="3200" dirty="0" err="1"/>
                  <a:t>C</a:t>
                </a:r>
                <a:r>
                  <a:rPr lang="en-GB" sz="3200" dirty="0"/>
                  <a:t>   A   </a:t>
                </a:r>
                <a:r>
                  <a:rPr lang="en-GB" sz="3200" dirty="0" err="1"/>
                  <a:t>A</a:t>
                </a:r>
                <a:r>
                  <a:rPr lang="en-GB" sz="3200" dirty="0"/>
                  <a:t>   </a:t>
                </a:r>
                <a:r>
                  <a:rPr lang="en-GB" sz="3200" dirty="0" err="1"/>
                  <a:t>A</a:t>
                </a:r>
                <a:r>
                  <a:rPr lang="en-GB" sz="3200" dirty="0"/>
                  <a:t>   C   </a:t>
                </a:r>
                <a:r>
                  <a:rPr lang="en-GB" sz="3200" dirty="0" err="1"/>
                  <a:t>C</a:t>
                </a:r>
                <a:r>
                  <a:rPr lang="en-GB" sz="3200" dirty="0"/>
                  <a:t>   G   A   G   T</a:t>
                </a:r>
                <a:endParaRPr lang="ru-RU" sz="3200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AFB3C6EC-D7D0-48F6-BD79-48285C114D13}"/>
                  </a:ext>
                </a:extLst>
              </p:cNvPr>
              <p:cNvSpPr txBox="1"/>
              <p:nvPr/>
            </p:nvSpPr>
            <p:spPr>
              <a:xfrm>
                <a:off x="292221" y="1941990"/>
                <a:ext cx="161887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DNA strand</a:t>
                </a:r>
                <a:endParaRPr lang="ru-RU" sz="2000" dirty="0"/>
              </a:p>
            </p:txBody>
          </p:sp>
        </p:grpSp>
        <p:grpSp>
          <p:nvGrpSpPr>
            <p:cNvPr id="47" name="Группа 46">
              <a:extLst>
                <a:ext uri="{FF2B5EF4-FFF2-40B4-BE49-F238E27FC236}">
                  <a16:creationId xmlns:a16="http://schemas.microsoft.com/office/drawing/2014/main" id="{1C07C78E-AC75-4FAA-A7B1-F4926017243E}"/>
                </a:ext>
              </a:extLst>
            </p:cNvPr>
            <p:cNvGrpSpPr/>
            <p:nvPr/>
          </p:nvGrpSpPr>
          <p:grpSpPr>
            <a:xfrm>
              <a:off x="2741387" y="2490282"/>
              <a:ext cx="1337665" cy="572027"/>
              <a:chOff x="912272" y="-1276177"/>
              <a:chExt cx="1337665" cy="572027"/>
            </a:xfrm>
          </p:grpSpPr>
          <p:sp>
            <p:nvSpPr>
              <p:cNvPr id="48" name="Левая фигурная скобка 47">
                <a:extLst>
                  <a:ext uri="{FF2B5EF4-FFF2-40B4-BE49-F238E27FC236}">
                    <a16:creationId xmlns:a16="http://schemas.microsoft.com/office/drawing/2014/main" id="{9E7A7EDB-3358-4336-BB58-540294FD1C0F}"/>
                  </a:ext>
                </a:extLst>
              </p:cNvPr>
              <p:cNvSpPr/>
              <p:nvPr/>
            </p:nvSpPr>
            <p:spPr>
              <a:xfrm rot="16200000">
                <a:off x="1487731" y="-1851636"/>
                <a:ext cx="186747" cy="1337665"/>
              </a:xfrm>
              <a:prstGeom prst="leftBrac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86B07FBE-AA9C-4A0B-B407-CC11DFDE4869}"/>
                  </a:ext>
                </a:extLst>
              </p:cNvPr>
              <p:cNvSpPr txBox="1"/>
              <p:nvPr/>
            </p:nvSpPr>
            <p:spPr>
              <a:xfrm>
                <a:off x="1076921" y="-1104260"/>
                <a:ext cx="100836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codon</a:t>
                </a:r>
                <a:endParaRPr lang="ru-RU" sz="2000" dirty="0"/>
              </a:p>
            </p:txBody>
          </p:sp>
        </p:grpSp>
      </p:grpSp>
      <p:grpSp>
        <p:nvGrpSpPr>
          <p:cNvPr id="104" name="Группа 103">
            <a:extLst>
              <a:ext uri="{FF2B5EF4-FFF2-40B4-BE49-F238E27FC236}">
                <a16:creationId xmlns:a16="http://schemas.microsoft.com/office/drawing/2014/main" id="{0B6232A4-8BE9-47D0-AC81-685AA98D0FB7}"/>
              </a:ext>
            </a:extLst>
          </p:cNvPr>
          <p:cNvGrpSpPr/>
          <p:nvPr/>
        </p:nvGrpSpPr>
        <p:grpSpPr>
          <a:xfrm>
            <a:off x="4224105" y="1580545"/>
            <a:ext cx="744342" cy="698768"/>
            <a:chOff x="4203307" y="1532706"/>
            <a:chExt cx="744342" cy="698768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64718B37-3B59-4609-94C7-CFE70D160D7A}"/>
                </a:ext>
              </a:extLst>
            </p:cNvPr>
            <p:cNvSpPr txBox="1"/>
            <p:nvPr/>
          </p:nvSpPr>
          <p:spPr>
            <a:xfrm>
              <a:off x="4378464" y="1584543"/>
              <a:ext cx="429208" cy="584775"/>
            </a:xfrm>
            <a:prstGeom prst="rect">
              <a:avLst/>
            </a:prstGeom>
            <a:solidFill>
              <a:srgbClr val="C00000"/>
            </a:solidFill>
          </p:spPr>
          <p:txBody>
            <a:bodyPr wrap="square" rtlCol="0">
              <a:spAutoFit/>
            </a:bodyPr>
            <a:lstStyle/>
            <a:p>
              <a:r>
                <a:rPr lang="en-GB" sz="3200" dirty="0">
                  <a:solidFill>
                    <a:srgbClr val="3CE016"/>
                  </a:solidFill>
                </a:rPr>
                <a:t>T</a:t>
              </a:r>
              <a:endParaRPr lang="ru-RU" sz="3200" dirty="0">
                <a:solidFill>
                  <a:srgbClr val="3CE016"/>
                </a:solidFill>
              </a:endParaRPr>
            </a:p>
          </p:txBody>
        </p:sp>
        <p:sp>
          <p:nvSpPr>
            <p:cNvPr id="103" name="Овал 102">
              <a:extLst>
                <a:ext uri="{FF2B5EF4-FFF2-40B4-BE49-F238E27FC236}">
                  <a16:creationId xmlns:a16="http://schemas.microsoft.com/office/drawing/2014/main" id="{B44E596A-E071-47F0-9099-95502406E11F}"/>
                </a:ext>
              </a:extLst>
            </p:cNvPr>
            <p:cNvSpPr/>
            <p:nvPr/>
          </p:nvSpPr>
          <p:spPr>
            <a:xfrm>
              <a:off x="4203307" y="1532706"/>
              <a:ext cx="744342" cy="698768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105" name="TextBox 104">
            <a:extLst>
              <a:ext uri="{FF2B5EF4-FFF2-40B4-BE49-F238E27FC236}">
                <a16:creationId xmlns:a16="http://schemas.microsoft.com/office/drawing/2014/main" id="{B6D7DFA8-621F-43FD-9A93-850C462B2F23}"/>
              </a:ext>
            </a:extLst>
          </p:cNvPr>
          <p:cNvSpPr txBox="1"/>
          <p:nvPr/>
        </p:nvSpPr>
        <p:spPr>
          <a:xfrm>
            <a:off x="4401072" y="3238411"/>
            <a:ext cx="429208" cy="584775"/>
          </a:xfrm>
          <a:prstGeom prst="rect">
            <a:avLst/>
          </a:prstGeom>
          <a:solidFill>
            <a:srgbClr val="FF5330"/>
          </a:solidFill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rgbClr val="58EB35"/>
                </a:solidFill>
              </a:rPr>
              <a:t>A</a:t>
            </a:r>
            <a:endParaRPr lang="ru-RU" sz="3200" dirty="0">
              <a:solidFill>
                <a:srgbClr val="58EB35"/>
              </a:solidFill>
            </a:endParaRPr>
          </a:p>
        </p:txBody>
      </p:sp>
      <p:grpSp>
        <p:nvGrpSpPr>
          <p:cNvPr id="110" name="Группа 109">
            <a:extLst>
              <a:ext uri="{FF2B5EF4-FFF2-40B4-BE49-F238E27FC236}">
                <a16:creationId xmlns:a16="http://schemas.microsoft.com/office/drawing/2014/main" id="{7FE95ED8-23A1-45D0-BBD5-F8A41CC5AAC5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111" name="Овал 110">
              <a:extLst>
                <a:ext uri="{FF2B5EF4-FFF2-40B4-BE49-F238E27FC236}">
                  <a16:creationId xmlns:a16="http://schemas.microsoft.com/office/drawing/2014/main" id="{02963CCA-DC09-458C-8820-9CF068099CFC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711CDE85-802E-4CFD-8D49-ABECDCED394D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2</a:t>
              </a:r>
              <a:r>
                <a:rPr lang="ru-RU" dirty="0"/>
                <a:t>/12</a:t>
              </a:r>
            </a:p>
          </p:txBody>
        </p:sp>
      </p:grpSp>
      <p:grpSp>
        <p:nvGrpSpPr>
          <p:cNvPr id="38" name="Группа 37">
            <a:extLst>
              <a:ext uri="{FF2B5EF4-FFF2-40B4-BE49-F238E27FC236}">
                <a16:creationId xmlns:a16="http://schemas.microsoft.com/office/drawing/2014/main" id="{8968AA7E-6BE3-4714-B6A0-B58296F3E421}"/>
              </a:ext>
            </a:extLst>
          </p:cNvPr>
          <p:cNvGrpSpPr/>
          <p:nvPr/>
        </p:nvGrpSpPr>
        <p:grpSpPr>
          <a:xfrm>
            <a:off x="210391" y="3871509"/>
            <a:ext cx="8259770" cy="1954196"/>
            <a:chOff x="210391" y="3871509"/>
            <a:chExt cx="8259770" cy="1954196"/>
          </a:xfrm>
        </p:grpSpPr>
        <p:grpSp>
          <p:nvGrpSpPr>
            <p:cNvPr id="118" name="Группа 117">
              <a:extLst>
                <a:ext uri="{FF2B5EF4-FFF2-40B4-BE49-F238E27FC236}">
                  <a16:creationId xmlns:a16="http://schemas.microsoft.com/office/drawing/2014/main" id="{1656DCA4-A988-4BCA-8A5F-B2D5A05CE468}"/>
                </a:ext>
              </a:extLst>
            </p:cNvPr>
            <p:cNvGrpSpPr/>
            <p:nvPr/>
          </p:nvGrpSpPr>
          <p:grpSpPr>
            <a:xfrm>
              <a:off x="210391" y="4910277"/>
              <a:ext cx="8022126" cy="915428"/>
              <a:chOff x="210391" y="4910277"/>
              <a:chExt cx="8022126" cy="915428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AA58488-B4A3-4DC8-AD7B-A711F1A6CE63}"/>
                  </a:ext>
                </a:extLst>
              </p:cNvPr>
              <p:cNvSpPr txBox="1"/>
              <p:nvPr/>
            </p:nvSpPr>
            <p:spPr>
              <a:xfrm>
                <a:off x="210391" y="5142748"/>
                <a:ext cx="108574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protein</a:t>
                </a:r>
                <a:endParaRPr lang="ru-RU" sz="2000" dirty="0"/>
              </a:p>
            </p:txBody>
          </p:sp>
          <p:grpSp>
            <p:nvGrpSpPr>
              <p:cNvPr id="15" name="Группа 14">
                <a:extLst>
                  <a:ext uri="{FF2B5EF4-FFF2-40B4-BE49-F238E27FC236}">
                    <a16:creationId xmlns:a16="http://schemas.microsoft.com/office/drawing/2014/main" id="{70807216-9CC4-454C-8AE2-E824CB90CBBA}"/>
                  </a:ext>
                </a:extLst>
              </p:cNvPr>
              <p:cNvGrpSpPr/>
              <p:nvPr/>
            </p:nvGrpSpPr>
            <p:grpSpPr>
              <a:xfrm>
                <a:off x="2549173" y="4910277"/>
                <a:ext cx="5683344" cy="915428"/>
                <a:chOff x="2878032" y="5091276"/>
                <a:chExt cx="5683344" cy="915428"/>
              </a:xfrm>
            </p:grpSpPr>
            <p:cxnSp>
              <p:nvCxnSpPr>
                <p:cNvPr id="16" name="Прямая соединительная линия 15">
                  <a:extLst>
                    <a:ext uri="{FF2B5EF4-FFF2-40B4-BE49-F238E27FC236}">
                      <a16:creationId xmlns:a16="http://schemas.microsoft.com/office/drawing/2014/main" id="{F95FC342-29BB-4E6D-8394-817EEAF9DAB8}"/>
                    </a:ext>
                  </a:extLst>
                </p:cNvPr>
                <p:cNvCxnSpPr/>
                <p:nvPr/>
              </p:nvCxnSpPr>
              <p:spPr>
                <a:xfrm flipV="1">
                  <a:off x="3703694" y="5549504"/>
                  <a:ext cx="4645912" cy="14465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17" name="Группа 16">
                  <a:extLst>
                    <a:ext uri="{FF2B5EF4-FFF2-40B4-BE49-F238E27FC236}">
                      <a16:creationId xmlns:a16="http://schemas.microsoft.com/office/drawing/2014/main" id="{5E064275-4A39-4161-8F4C-776B06FD8781}"/>
                    </a:ext>
                  </a:extLst>
                </p:cNvPr>
                <p:cNvGrpSpPr/>
                <p:nvPr/>
              </p:nvGrpSpPr>
              <p:grpSpPr>
                <a:xfrm>
                  <a:off x="2878032" y="5092304"/>
                  <a:ext cx="914400" cy="914400"/>
                  <a:chOff x="2769064" y="5077649"/>
                  <a:chExt cx="914400" cy="914400"/>
                </a:xfrm>
              </p:grpSpPr>
              <p:sp>
                <p:nvSpPr>
                  <p:cNvPr id="27" name="Ромб 26">
                    <a:extLst>
                      <a:ext uri="{FF2B5EF4-FFF2-40B4-BE49-F238E27FC236}">
                        <a16:creationId xmlns:a16="http://schemas.microsoft.com/office/drawing/2014/main" id="{C3A1EFC0-85D6-4EFC-A8F3-8DEF1B50D97B}"/>
                      </a:ext>
                    </a:extLst>
                  </p:cNvPr>
                  <p:cNvSpPr/>
                  <p:nvPr/>
                </p:nvSpPr>
                <p:spPr>
                  <a:xfrm>
                    <a:off x="2769064" y="5077649"/>
                    <a:ext cx="914400" cy="914400"/>
                  </a:xfrm>
                  <a:prstGeom prst="diamond">
                    <a:avLst/>
                  </a:prstGeom>
                  <a:solidFill>
                    <a:srgbClr val="FF533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 dirty="0"/>
                  </a:p>
                </p:txBody>
              </p:sp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A9E9281A-4706-41ED-91DF-8F628748C374}"/>
                      </a:ext>
                    </a:extLst>
                  </p:cNvPr>
                  <p:cNvSpPr txBox="1"/>
                  <p:nvPr/>
                </p:nvSpPr>
                <p:spPr>
                  <a:xfrm>
                    <a:off x="2886645" y="5263428"/>
                    <a:ext cx="679238" cy="38074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800" dirty="0" err="1"/>
                      <a:t>Trp</a:t>
                    </a:r>
                    <a:endParaRPr lang="ru-RU" sz="2800" dirty="0"/>
                  </a:p>
                </p:txBody>
              </p:sp>
            </p:grpSp>
            <p:grpSp>
              <p:nvGrpSpPr>
                <p:cNvPr id="18" name="Группа 17">
                  <a:extLst>
                    <a:ext uri="{FF2B5EF4-FFF2-40B4-BE49-F238E27FC236}">
                      <a16:creationId xmlns:a16="http://schemas.microsoft.com/office/drawing/2014/main" id="{2533491E-68C3-4351-A3B1-306C6CE8D2D9}"/>
                    </a:ext>
                  </a:extLst>
                </p:cNvPr>
                <p:cNvGrpSpPr/>
                <p:nvPr/>
              </p:nvGrpSpPr>
              <p:grpSpPr>
                <a:xfrm>
                  <a:off x="4465394" y="5091276"/>
                  <a:ext cx="916116" cy="914400"/>
                  <a:chOff x="5796635" y="4890896"/>
                  <a:chExt cx="950976" cy="950976"/>
                </a:xfrm>
              </p:grpSpPr>
              <p:sp>
                <p:nvSpPr>
                  <p:cNvPr id="25" name="Прямоугольник 24">
                    <a:extLst>
                      <a:ext uri="{FF2B5EF4-FFF2-40B4-BE49-F238E27FC236}">
                        <a16:creationId xmlns:a16="http://schemas.microsoft.com/office/drawing/2014/main" id="{8F406D18-1261-4B84-91A5-F1FC7CA38BE8}"/>
                      </a:ext>
                    </a:extLst>
                  </p:cNvPr>
                  <p:cNvSpPr/>
                  <p:nvPr/>
                </p:nvSpPr>
                <p:spPr>
                  <a:xfrm>
                    <a:off x="5796635" y="4890896"/>
                    <a:ext cx="950976" cy="950976"/>
                  </a:xfrm>
                  <a:prstGeom prst="rect">
                    <a:avLst/>
                  </a:prstGeom>
                  <a:solidFill>
                    <a:srgbClr val="FF533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 dirty="0"/>
                  </a:p>
                </p:txBody>
              </p:sp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C4B39BF0-C193-4A42-909E-604A2C60881D}"/>
                      </a:ext>
                    </a:extLst>
                  </p:cNvPr>
                  <p:cNvSpPr txBox="1"/>
                  <p:nvPr/>
                </p:nvSpPr>
                <p:spPr>
                  <a:xfrm>
                    <a:off x="5871749" y="5074873"/>
                    <a:ext cx="813558" cy="45345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800" dirty="0" err="1"/>
                      <a:t>Phe</a:t>
                    </a:r>
                    <a:endParaRPr lang="ru-RU" sz="2800" dirty="0"/>
                  </a:p>
                </p:txBody>
              </p:sp>
            </p:grpSp>
            <p:grpSp>
              <p:nvGrpSpPr>
                <p:cNvPr id="19" name="Группа 18">
                  <a:extLst>
                    <a:ext uri="{FF2B5EF4-FFF2-40B4-BE49-F238E27FC236}">
                      <a16:creationId xmlns:a16="http://schemas.microsoft.com/office/drawing/2014/main" id="{61F9BD28-9EE6-47F8-A7BB-B6B06E0671BF}"/>
                    </a:ext>
                  </a:extLst>
                </p:cNvPr>
                <p:cNvGrpSpPr/>
                <p:nvPr/>
              </p:nvGrpSpPr>
              <p:grpSpPr>
                <a:xfrm>
                  <a:off x="6095550" y="5091276"/>
                  <a:ext cx="916116" cy="914400"/>
                  <a:chOff x="7804623" y="4864845"/>
                  <a:chExt cx="950976" cy="950976"/>
                </a:xfrm>
              </p:grpSpPr>
              <p:sp>
                <p:nvSpPr>
                  <p:cNvPr id="23" name="Овал 22">
                    <a:extLst>
                      <a:ext uri="{FF2B5EF4-FFF2-40B4-BE49-F238E27FC236}">
                        <a16:creationId xmlns:a16="http://schemas.microsoft.com/office/drawing/2014/main" id="{D85FECDC-F4DD-4B15-B872-D6685E99FD0D}"/>
                      </a:ext>
                    </a:extLst>
                  </p:cNvPr>
                  <p:cNvSpPr/>
                  <p:nvPr/>
                </p:nvSpPr>
                <p:spPr>
                  <a:xfrm>
                    <a:off x="7804623" y="4864845"/>
                    <a:ext cx="950976" cy="950976"/>
                  </a:xfrm>
                  <a:prstGeom prst="ellipse">
                    <a:avLst/>
                  </a:prstGeom>
                  <a:solidFill>
                    <a:srgbClr val="FF533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 dirty="0"/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180BED86-0C78-49D5-A1A4-234425FCEEEE}"/>
                      </a:ext>
                    </a:extLst>
                  </p:cNvPr>
                  <p:cNvSpPr txBox="1"/>
                  <p:nvPr/>
                </p:nvSpPr>
                <p:spPr>
                  <a:xfrm>
                    <a:off x="7873332" y="5048822"/>
                    <a:ext cx="813558" cy="45345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800" dirty="0" err="1"/>
                      <a:t>Gly</a:t>
                    </a:r>
                    <a:endParaRPr lang="ru-RU" sz="2800" dirty="0"/>
                  </a:p>
                </p:txBody>
              </p:sp>
            </p:grpSp>
            <p:grpSp>
              <p:nvGrpSpPr>
                <p:cNvPr id="20" name="Группа 19">
                  <a:extLst>
                    <a:ext uri="{FF2B5EF4-FFF2-40B4-BE49-F238E27FC236}">
                      <a16:creationId xmlns:a16="http://schemas.microsoft.com/office/drawing/2014/main" id="{F5BD528B-7F52-4902-BD07-C6A02BF951E4}"/>
                    </a:ext>
                  </a:extLst>
                </p:cNvPr>
                <p:cNvGrpSpPr/>
                <p:nvPr/>
              </p:nvGrpSpPr>
              <p:grpSpPr>
                <a:xfrm>
                  <a:off x="7646976" y="5092304"/>
                  <a:ext cx="914400" cy="914400"/>
                  <a:chOff x="7433608" y="5092304"/>
                  <a:chExt cx="914400" cy="914400"/>
                </a:xfrm>
              </p:grpSpPr>
              <p:sp>
                <p:nvSpPr>
                  <p:cNvPr id="21" name="Правильный пятиугольник 78">
                    <a:extLst>
                      <a:ext uri="{FF2B5EF4-FFF2-40B4-BE49-F238E27FC236}">
                        <a16:creationId xmlns:a16="http://schemas.microsoft.com/office/drawing/2014/main" id="{8075C8DD-B19E-4CF8-8E5B-B542AE7A494D}"/>
                      </a:ext>
                    </a:extLst>
                  </p:cNvPr>
                  <p:cNvSpPr/>
                  <p:nvPr/>
                </p:nvSpPr>
                <p:spPr>
                  <a:xfrm>
                    <a:off x="7433608" y="5092304"/>
                    <a:ext cx="914400" cy="914400"/>
                  </a:xfrm>
                  <a:prstGeom prst="pentagon">
                    <a:avLst/>
                  </a:prstGeom>
                  <a:solidFill>
                    <a:srgbClr val="FF533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ru-RU" dirty="0"/>
                  </a:p>
                </p:txBody>
              </p:sp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A93C13C5-BA14-439C-B5B6-6D221AC73401}"/>
                      </a:ext>
                    </a:extLst>
                  </p:cNvPr>
                  <p:cNvSpPr txBox="1"/>
                  <p:nvPr/>
                </p:nvSpPr>
                <p:spPr>
                  <a:xfrm>
                    <a:off x="7551189" y="5276149"/>
                    <a:ext cx="679238" cy="38074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800" dirty="0" err="1"/>
                      <a:t>Ser</a:t>
                    </a:r>
                    <a:endParaRPr lang="ru-RU" sz="2800" dirty="0"/>
                  </a:p>
                </p:txBody>
              </p:sp>
            </p:grpSp>
          </p:grpSp>
        </p:grpSp>
        <p:grpSp>
          <p:nvGrpSpPr>
            <p:cNvPr id="37" name="Группа 36">
              <a:extLst>
                <a:ext uri="{FF2B5EF4-FFF2-40B4-BE49-F238E27FC236}">
                  <a16:creationId xmlns:a16="http://schemas.microsoft.com/office/drawing/2014/main" id="{8366D0AA-9757-48D6-B93E-9E94B3AEFF4F}"/>
                </a:ext>
              </a:extLst>
            </p:cNvPr>
            <p:cNvGrpSpPr/>
            <p:nvPr/>
          </p:nvGrpSpPr>
          <p:grpSpPr>
            <a:xfrm>
              <a:off x="2320385" y="3871509"/>
              <a:ext cx="6149776" cy="954640"/>
              <a:chOff x="2320385" y="3871509"/>
              <a:chExt cx="6149776" cy="954640"/>
            </a:xfrm>
          </p:grpSpPr>
          <p:grpSp>
            <p:nvGrpSpPr>
              <p:cNvPr id="32" name="Группа 31">
                <a:extLst>
                  <a:ext uri="{FF2B5EF4-FFF2-40B4-BE49-F238E27FC236}">
                    <a16:creationId xmlns:a16="http://schemas.microsoft.com/office/drawing/2014/main" id="{4AD003B1-FEEB-4BA5-96DB-855D12A22714}"/>
                  </a:ext>
                </a:extLst>
              </p:cNvPr>
              <p:cNvGrpSpPr/>
              <p:nvPr/>
            </p:nvGrpSpPr>
            <p:grpSpPr>
              <a:xfrm>
                <a:off x="2320385" y="3889432"/>
                <a:ext cx="1365377" cy="936717"/>
                <a:chOff x="2320385" y="3889432"/>
                <a:chExt cx="1365377" cy="936717"/>
              </a:xfrm>
            </p:grpSpPr>
            <p:sp>
              <p:nvSpPr>
                <p:cNvPr id="2" name="Левая фигурная скобка 1">
                  <a:extLst>
                    <a:ext uri="{FF2B5EF4-FFF2-40B4-BE49-F238E27FC236}">
                      <a16:creationId xmlns:a16="http://schemas.microsoft.com/office/drawing/2014/main" id="{F19E9735-4F16-44D3-8752-1DBF7572DACB}"/>
                    </a:ext>
                  </a:extLst>
                </p:cNvPr>
                <p:cNvSpPr/>
                <p:nvPr/>
              </p:nvSpPr>
              <p:spPr>
                <a:xfrm rot="16200000">
                  <a:off x="2893927" y="3315890"/>
                  <a:ext cx="218293" cy="1365377"/>
                </a:xfrm>
                <a:prstGeom prst="leftBrace">
                  <a:avLst/>
                </a:prstGeom>
                <a:ln w="2857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cxnSp>
              <p:nvCxnSpPr>
                <p:cNvPr id="13" name="Прямая со стрелкой 12">
                  <a:extLst>
                    <a:ext uri="{FF2B5EF4-FFF2-40B4-BE49-F238E27FC236}">
                      <a16:creationId xmlns:a16="http://schemas.microsoft.com/office/drawing/2014/main" id="{CD73BA7E-40CF-4B7E-AD90-94F53B1304DD}"/>
                    </a:ext>
                  </a:extLst>
                </p:cNvPr>
                <p:cNvCxnSpPr>
                  <a:cxnSpLocks/>
                  <a:stCxn id="2" idx="1"/>
                </p:cNvCxnSpPr>
                <p:nvPr/>
              </p:nvCxnSpPr>
              <p:spPr>
                <a:xfrm>
                  <a:off x="3003074" y="4107725"/>
                  <a:ext cx="0" cy="718424"/>
                </a:xfrm>
                <a:prstGeom prst="straightConnector1">
                  <a:avLst/>
                </a:prstGeom>
                <a:ln w="28575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5" name="Группа 64">
                <a:extLst>
                  <a:ext uri="{FF2B5EF4-FFF2-40B4-BE49-F238E27FC236}">
                    <a16:creationId xmlns:a16="http://schemas.microsoft.com/office/drawing/2014/main" id="{7863E3DD-329B-4929-8ECE-CA980F825815}"/>
                  </a:ext>
                </a:extLst>
              </p:cNvPr>
              <p:cNvGrpSpPr/>
              <p:nvPr/>
            </p:nvGrpSpPr>
            <p:grpSpPr>
              <a:xfrm>
                <a:off x="3921849" y="3887618"/>
                <a:ext cx="1365377" cy="936717"/>
                <a:chOff x="2355010" y="3889975"/>
                <a:chExt cx="1365377" cy="936717"/>
              </a:xfrm>
            </p:grpSpPr>
            <p:sp>
              <p:nvSpPr>
                <p:cNvPr id="66" name="Левая фигурная скобка 65">
                  <a:extLst>
                    <a:ext uri="{FF2B5EF4-FFF2-40B4-BE49-F238E27FC236}">
                      <a16:creationId xmlns:a16="http://schemas.microsoft.com/office/drawing/2014/main" id="{8BE78F9A-392B-4C8B-A683-C029324B6C08}"/>
                    </a:ext>
                  </a:extLst>
                </p:cNvPr>
                <p:cNvSpPr/>
                <p:nvPr/>
              </p:nvSpPr>
              <p:spPr>
                <a:xfrm rot="16200000">
                  <a:off x="2928552" y="3316433"/>
                  <a:ext cx="218293" cy="1365377"/>
                </a:xfrm>
                <a:prstGeom prst="leftBrace">
                  <a:avLst/>
                </a:prstGeom>
                <a:ln w="2857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cxnSp>
              <p:nvCxnSpPr>
                <p:cNvPr id="67" name="Прямая со стрелкой 66">
                  <a:extLst>
                    <a:ext uri="{FF2B5EF4-FFF2-40B4-BE49-F238E27FC236}">
                      <a16:creationId xmlns:a16="http://schemas.microsoft.com/office/drawing/2014/main" id="{1537F080-859A-4E50-AFBA-8339CE2A3B87}"/>
                    </a:ext>
                  </a:extLst>
                </p:cNvPr>
                <p:cNvCxnSpPr>
                  <a:cxnSpLocks/>
                  <a:stCxn id="66" idx="1"/>
                </p:cNvCxnSpPr>
                <p:nvPr/>
              </p:nvCxnSpPr>
              <p:spPr>
                <a:xfrm>
                  <a:off x="3037699" y="4108268"/>
                  <a:ext cx="0" cy="718424"/>
                </a:xfrm>
                <a:prstGeom prst="straightConnector1">
                  <a:avLst/>
                </a:prstGeom>
                <a:ln w="28575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8" name="Группа 67">
                <a:extLst>
                  <a:ext uri="{FF2B5EF4-FFF2-40B4-BE49-F238E27FC236}">
                    <a16:creationId xmlns:a16="http://schemas.microsoft.com/office/drawing/2014/main" id="{75F704CE-B21A-415B-A7E1-8AC3D20CF4E6}"/>
                  </a:ext>
                </a:extLst>
              </p:cNvPr>
              <p:cNvGrpSpPr/>
              <p:nvPr/>
            </p:nvGrpSpPr>
            <p:grpSpPr>
              <a:xfrm>
                <a:off x="5542060" y="3880485"/>
                <a:ext cx="1365377" cy="936717"/>
                <a:chOff x="2370600" y="3889375"/>
                <a:chExt cx="1365377" cy="936717"/>
              </a:xfrm>
            </p:grpSpPr>
            <p:sp>
              <p:nvSpPr>
                <p:cNvPr id="69" name="Левая фигурная скобка 68">
                  <a:extLst>
                    <a:ext uri="{FF2B5EF4-FFF2-40B4-BE49-F238E27FC236}">
                      <a16:creationId xmlns:a16="http://schemas.microsoft.com/office/drawing/2014/main" id="{27929A75-E6DA-4BF8-B06C-7DBEF2A9D7E4}"/>
                    </a:ext>
                  </a:extLst>
                </p:cNvPr>
                <p:cNvSpPr/>
                <p:nvPr/>
              </p:nvSpPr>
              <p:spPr>
                <a:xfrm rot="16200000">
                  <a:off x="2944142" y="3315833"/>
                  <a:ext cx="218293" cy="1365377"/>
                </a:xfrm>
                <a:prstGeom prst="leftBrace">
                  <a:avLst/>
                </a:prstGeom>
                <a:ln w="2857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/>
                </a:p>
              </p:txBody>
            </p:sp>
            <p:cxnSp>
              <p:nvCxnSpPr>
                <p:cNvPr id="70" name="Прямая со стрелкой 69">
                  <a:extLst>
                    <a:ext uri="{FF2B5EF4-FFF2-40B4-BE49-F238E27FC236}">
                      <a16:creationId xmlns:a16="http://schemas.microsoft.com/office/drawing/2014/main" id="{8903862D-AD4B-4C33-BFD3-EDC5FBF7E0CD}"/>
                    </a:ext>
                  </a:extLst>
                </p:cNvPr>
                <p:cNvCxnSpPr>
                  <a:cxnSpLocks/>
                  <a:stCxn id="69" idx="1"/>
                </p:cNvCxnSpPr>
                <p:nvPr/>
              </p:nvCxnSpPr>
              <p:spPr>
                <a:xfrm>
                  <a:off x="3053289" y="4107668"/>
                  <a:ext cx="0" cy="718424"/>
                </a:xfrm>
                <a:prstGeom prst="straightConnector1">
                  <a:avLst/>
                </a:prstGeom>
                <a:ln w="28575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1" name="Группа 70">
                <a:extLst>
                  <a:ext uri="{FF2B5EF4-FFF2-40B4-BE49-F238E27FC236}">
                    <a16:creationId xmlns:a16="http://schemas.microsoft.com/office/drawing/2014/main" id="{B08B1099-F365-4E6F-8310-716DDA84E21A}"/>
                  </a:ext>
                </a:extLst>
              </p:cNvPr>
              <p:cNvGrpSpPr/>
              <p:nvPr/>
            </p:nvGrpSpPr>
            <p:grpSpPr>
              <a:xfrm>
                <a:off x="7104784" y="3871509"/>
                <a:ext cx="1365377" cy="936717"/>
                <a:chOff x="2358152" y="3882953"/>
                <a:chExt cx="1365377" cy="936717"/>
              </a:xfrm>
            </p:grpSpPr>
            <p:sp>
              <p:nvSpPr>
                <p:cNvPr id="72" name="Левая фигурная скобка 71">
                  <a:extLst>
                    <a:ext uri="{FF2B5EF4-FFF2-40B4-BE49-F238E27FC236}">
                      <a16:creationId xmlns:a16="http://schemas.microsoft.com/office/drawing/2014/main" id="{002697E1-C665-4D9E-A8DA-12346351943A}"/>
                    </a:ext>
                  </a:extLst>
                </p:cNvPr>
                <p:cNvSpPr/>
                <p:nvPr/>
              </p:nvSpPr>
              <p:spPr>
                <a:xfrm rot="16200000">
                  <a:off x="2931694" y="3309411"/>
                  <a:ext cx="218293" cy="1365377"/>
                </a:xfrm>
                <a:prstGeom prst="leftBrace">
                  <a:avLst/>
                </a:prstGeom>
                <a:ln w="2857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ru-RU" dirty="0"/>
                </a:p>
              </p:txBody>
            </p:sp>
            <p:cxnSp>
              <p:nvCxnSpPr>
                <p:cNvPr id="77" name="Прямая со стрелкой 76">
                  <a:extLst>
                    <a:ext uri="{FF2B5EF4-FFF2-40B4-BE49-F238E27FC236}">
                      <a16:creationId xmlns:a16="http://schemas.microsoft.com/office/drawing/2014/main" id="{5A51D7A6-6E80-4B4A-8C2F-305B85BF65D0}"/>
                    </a:ext>
                  </a:extLst>
                </p:cNvPr>
                <p:cNvCxnSpPr>
                  <a:cxnSpLocks/>
                  <a:stCxn id="72" idx="1"/>
                </p:cNvCxnSpPr>
                <p:nvPr/>
              </p:nvCxnSpPr>
              <p:spPr>
                <a:xfrm>
                  <a:off x="3040841" y="4101246"/>
                  <a:ext cx="0" cy="718424"/>
                </a:xfrm>
                <a:prstGeom prst="straightConnector1">
                  <a:avLst/>
                </a:prstGeom>
                <a:ln w="28575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15" name="Заголовок 1">
            <a:extLst>
              <a:ext uri="{FF2B5EF4-FFF2-40B4-BE49-F238E27FC236}">
                <a16:creationId xmlns:a16="http://schemas.microsoft.com/office/drawing/2014/main" id="{D14FD2A3-F5AD-416C-BC1B-5641F681A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7097"/>
            <a:ext cx="7886700" cy="1337732"/>
          </a:xfrm>
        </p:spPr>
        <p:txBody>
          <a:bodyPr/>
          <a:lstStyle/>
          <a:p>
            <a:r>
              <a:rPr lang="en-US" dirty="0"/>
              <a:t>Amino acids substitutions</a:t>
            </a:r>
            <a:endParaRPr lang="ru-RU" dirty="0"/>
          </a:p>
        </p:txBody>
      </p:sp>
      <p:grpSp>
        <p:nvGrpSpPr>
          <p:cNvPr id="36" name="Группа 35">
            <a:extLst>
              <a:ext uri="{FF2B5EF4-FFF2-40B4-BE49-F238E27FC236}">
                <a16:creationId xmlns:a16="http://schemas.microsoft.com/office/drawing/2014/main" id="{3682B8C0-73BE-4F64-8339-1C32A2C4337D}"/>
              </a:ext>
            </a:extLst>
          </p:cNvPr>
          <p:cNvGrpSpPr/>
          <p:nvPr/>
        </p:nvGrpSpPr>
        <p:grpSpPr>
          <a:xfrm>
            <a:off x="4807674" y="2232087"/>
            <a:ext cx="3934805" cy="507605"/>
            <a:chOff x="4807674" y="2232087"/>
            <a:chExt cx="3934805" cy="50760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EE75F89-F823-44C2-B0A6-DDD68C6BBB3D}"/>
                </a:ext>
              </a:extLst>
            </p:cNvPr>
            <p:cNvSpPr txBox="1"/>
            <p:nvPr/>
          </p:nvSpPr>
          <p:spPr>
            <a:xfrm>
              <a:off x="5194094" y="2339582"/>
              <a:ext cx="35483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Single nucleotide polymorphism</a:t>
              </a:r>
              <a:endParaRPr lang="ru-RU" sz="2000" dirty="0"/>
            </a:p>
          </p:txBody>
        </p:sp>
        <p:cxnSp>
          <p:nvCxnSpPr>
            <p:cNvPr id="35" name="Прямая со стрелкой 34">
              <a:extLst>
                <a:ext uri="{FF2B5EF4-FFF2-40B4-BE49-F238E27FC236}">
                  <a16:creationId xmlns:a16="http://schemas.microsoft.com/office/drawing/2014/main" id="{1DA2C300-5CFA-420F-A598-B2BDBAA90B6A}"/>
                </a:ext>
              </a:extLst>
            </p:cNvPr>
            <p:cNvCxnSpPr>
              <a:cxnSpLocks/>
              <a:stCxn id="33" idx="1"/>
            </p:cNvCxnSpPr>
            <p:nvPr/>
          </p:nvCxnSpPr>
          <p:spPr>
            <a:xfrm flipH="1" flipV="1">
              <a:off x="4807674" y="2232087"/>
              <a:ext cx="386420" cy="30755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7" name="TextBox 116">
            <a:extLst>
              <a:ext uri="{FF2B5EF4-FFF2-40B4-BE49-F238E27FC236}">
                <a16:creationId xmlns:a16="http://schemas.microsoft.com/office/drawing/2014/main" id="{CC1FDA83-F938-499A-B21A-13DE83F1DBB0}"/>
              </a:ext>
            </a:extLst>
          </p:cNvPr>
          <p:cNvSpPr txBox="1"/>
          <p:nvPr/>
        </p:nvSpPr>
        <p:spPr>
          <a:xfrm>
            <a:off x="4238777" y="5087178"/>
            <a:ext cx="731519" cy="523220"/>
          </a:xfrm>
          <a:prstGeom prst="rect">
            <a:avLst/>
          </a:prstGeom>
          <a:solidFill>
            <a:srgbClr val="FF533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rgbClr val="58EB35"/>
                </a:solidFill>
              </a:rPr>
              <a:t>Tyr</a:t>
            </a:r>
            <a:endParaRPr lang="ru-RU" sz="2800" dirty="0">
              <a:solidFill>
                <a:srgbClr val="58EB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8068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75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105" grpId="0" animBg="1"/>
      <p:bldP spid="1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A9E27E5-8B6E-4442-A24C-ECD357C83E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20" y="1527427"/>
            <a:ext cx="7223760" cy="4717116"/>
          </a:xfrm>
          <a:prstGeom prst="rect">
            <a:avLst/>
          </a:prstGeom>
        </p:spPr>
      </p:pic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33D72F1D-0B86-42A4-B9B4-62EA8DCED53C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9" name="Овал 8">
              <a:extLst>
                <a:ext uri="{FF2B5EF4-FFF2-40B4-BE49-F238E27FC236}">
                  <a16:creationId xmlns:a16="http://schemas.microsoft.com/office/drawing/2014/main" id="{E28895B2-20A1-470D-A889-FF0DFBA9E818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742BD20-9D8A-48D7-9ACC-4F1438D35A24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3/12</a:t>
              </a:r>
            </a:p>
          </p:txBody>
        </p:sp>
      </p:grp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7A5AE0C1-A608-42E3-817F-743B01429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en-US" dirty="0"/>
              <a:t>Post translations modifications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95013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ABE715A-6245-417A-B619-5D7E51554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en-US" dirty="0"/>
              <a:t>Possible peptide’s modifications</a:t>
            </a:r>
            <a:endParaRPr lang="ru-RU" dirty="0"/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826ADC14-8C23-4A0B-8241-A03318D616B7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BE60E204-7C48-4918-BBDA-C5E866BB4E64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75CBE38-A152-4182-9B6C-0C539CF99614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4/12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BB0A0D7A-3301-46E9-94A8-D453C95DC6B8}"/>
              </a:ext>
            </a:extLst>
          </p:cNvPr>
          <p:cNvSpPr txBox="1"/>
          <p:nvPr/>
        </p:nvSpPr>
        <p:spPr>
          <a:xfrm>
            <a:off x="4102962" y="2890948"/>
            <a:ext cx="938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peptide</a:t>
            </a:r>
            <a:endParaRPr lang="ru-RU" dirty="0"/>
          </a:p>
        </p:txBody>
      </p: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FC9215B9-A726-440E-AF67-ACA234F7C7EF}"/>
              </a:ext>
            </a:extLst>
          </p:cNvPr>
          <p:cNvGrpSpPr/>
          <p:nvPr/>
        </p:nvGrpSpPr>
        <p:grpSpPr>
          <a:xfrm>
            <a:off x="2743200" y="3293616"/>
            <a:ext cx="3599642" cy="472017"/>
            <a:chOff x="2801158" y="3462728"/>
            <a:chExt cx="3541684" cy="346231"/>
          </a:xfrm>
        </p:grpSpPr>
        <p:sp>
          <p:nvSpPr>
            <p:cNvPr id="29" name="Стрелка: вниз 28">
              <a:extLst>
                <a:ext uri="{FF2B5EF4-FFF2-40B4-BE49-F238E27FC236}">
                  <a16:creationId xmlns:a16="http://schemas.microsoft.com/office/drawing/2014/main" id="{DAD0EB6E-588D-438B-8F7F-259BD7DF0335}"/>
                </a:ext>
              </a:extLst>
            </p:cNvPr>
            <p:cNvSpPr/>
            <p:nvPr/>
          </p:nvSpPr>
          <p:spPr>
            <a:xfrm rot="18376850" flipH="1">
              <a:off x="5676267" y="3142384"/>
              <a:ext cx="346229" cy="986921"/>
            </a:xfrm>
            <a:prstGeom prst="downArrow">
              <a:avLst/>
            </a:prstGeom>
            <a:solidFill>
              <a:srgbClr val="FF5330"/>
            </a:solidFill>
            <a:ln>
              <a:solidFill>
                <a:srgbClr val="B830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30" name="Стрелка: вниз 29">
              <a:extLst>
                <a:ext uri="{FF2B5EF4-FFF2-40B4-BE49-F238E27FC236}">
                  <a16:creationId xmlns:a16="http://schemas.microsoft.com/office/drawing/2014/main" id="{E501A6BE-191C-4B8B-9928-E55A415302D2}"/>
                </a:ext>
              </a:extLst>
            </p:cNvPr>
            <p:cNvSpPr/>
            <p:nvPr/>
          </p:nvSpPr>
          <p:spPr>
            <a:xfrm rot="3223150">
              <a:off x="3121504" y="3142382"/>
              <a:ext cx="346229" cy="986921"/>
            </a:xfrm>
            <a:prstGeom prst="downArrow">
              <a:avLst/>
            </a:prstGeom>
            <a:solidFill>
              <a:srgbClr val="FF5330"/>
            </a:solidFill>
            <a:ln>
              <a:solidFill>
                <a:srgbClr val="B8302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60" name="Группа 59">
            <a:extLst>
              <a:ext uri="{FF2B5EF4-FFF2-40B4-BE49-F238E27FC236}">
                <a16:creationId xmlns:a16="http://schemas.microsoft.com/office/drawing/2014/main" id="{D2E0D1F7-9D07-40ED-8668-A7D62BBE5A9E}"/>
              </a:ext>
            </a:extLst>
          </p:cNvPr>
          <p:cNvGrpSpPr/>
          <p:nvPr/>
        </p:nvGrpSpPr>
        <p:grpSpPr>
          <a:xfrm>
            <a:off x="5923580" y="4035565"/>
            <a:ext cx="2304104" cy="1462935"/>
            <a:chOff x="5923580" y="4035565"/>
            <a:chExt cx="2304104" cy="1462935"/>
          </a:xfrm>
        </p:grpSpPr>
        <p:cxnSp>
          <p:nvCxnSpPr>
            <p:cNvPr id="52" name="Прямая соединительная линия 51">
              <a:extLst>
                <a:ext uri="{FF2B5EF4-FFF2-40B4-BE49-F238E27FC236}">
                  <a16:creationId xmlns:a16="http://schemas.microsoft.com/office/drawing/2014/main" id="{412A7EB9-93FC-4136-ABD8-3B50BF3B43E0}"/>
                </a:ext>
              </a:extLst>
            </p:cNvPr>
            <p:cNvCxnSpPr>
              <a:cxnSpLocks/>
            </p:cNvCxnSpPr>
            <p:nvPr/>
          </p:nvCxnSpPr>
          <p:spPr>
            <a:xfrm>
              <a:off x="7414732" y="4035565"/>
              <a:ext cx="0" cy="513493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D807F93-C921-47BC-8BF9-21B82FFB265B}"/>
                </a:ext>
              </a:extLst>
            </p:cNvPr>
            <p:cNvSpPr txBox="1"/>
            <p:nvPr/>
          </p:nvSpPr>
          <p:spPr>
            <a:xfrm>
              <a:off x="5923580" y="5129168"/>
              <a:ext cx="23041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 PTM (oxidation)</a:t>
              </a:r>
              <a:endParaRPr lang="ru-RU" dirty="0"/>
            </a:p>
          </p:txBody>
        </p:sp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A32541B5-15C7-4B3B-A2E1-4AC0D871BF95}"/>
              </a:ext>
            </a:extLst>
          </p:cNvPr>
          <p:cNvGrpSpPr/>
          <p:nvPr/>
        </p:nvGrpSpPr>
        <p:grpSpPr>
          <a:xfrm rot="16200000">
            <a:off x="4205081" y="1624659"/>
            <a:ext cx="744889" cy="1565348"/>
            <a:chOff x="4257241" y="1381197"/>
            <a:chExt cx="744889" cy="1565348"/>
          </a:xfrm>
        </p:grpSpPr>
        <p:cxnSp>
          <p:nvCxnSpPr>
            <p:cNvPr id="39" name="Прямая соединительная линия 38">
              <a:extLst>
                <a:ext uri="{FF2B5EF4-FFF2-40B4-BE49-F238E27FC236}">
                  <a16:creationId xmlns:a16="http://schemas.microsoft.com/office/drawing/2014/main" id="{D6F7D841-8E9E-44A5-990B-974C83D859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90102" y="2111692"/>
              <a:ext cx="233902" cy="640533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0" name="Овал 39">
              <a:extLst>
                <a:ext uri="{FF2B5EF4-FFF2-40B4-BE49-F238E27FC236}">
                  <a16:creationId xmlns:a16="http://schemas.microsoft.com/office/drawing/2014/main" id="{0D20F90F-209B-4E42-88F4-0DA2F343ABC5}"/>
                </a:ext>
              </a:extLst>
            </p:cNvPr>
            <p:cNvSpPr/>
            <p:nvPr/>
          </p:nvSpPr>
          <p:spPr>
            <a:xfrm rot="5400000">
              <a:off x="4395783" y="2568702"/>
              <a:ext cx="388638" cy="367047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</a:t>
              </a:r>
              <a:endParaRPr lang="ru-RU" dirty="0"/>
            </a:p>
          </p:txBody>
        </p:sp>
        <p:cxnSp>
          <p:nvCxnSpPr>
            <p:cNvPr id="41" name="Прямая соединительная линия 40">
              <a:extLst>
                <a:ext uri="{FF2B5EF4-FFF2-40B4-BE49-F238E27FC236}">
                  <a16:creationId xmlns:a16="http://schemas.microsoft.com/office/drawing/2014/main" id="{D472EA73-75F3-427D-A5E3-57686CA94976}"/>
                </a:ext>
              </a:extLst>
            </p:cNvPr>
            <p:cNvCxnSpPr>
              <a:cxnSpLocks/>
            </p:cNvCxnSpPr>
            <p:nvPr/>
          </p:nvCxnSpPr>
          <p:spPr>
            <a:xfrm>
              <a:off x="4440763" y="1553924"/>
              <a:ext cx="377842" cy="55776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2" name="Овал 41">
              <a:extLst>
                <a:ext uri="{FF2B5EF4-FFF2-40B4-BE49-F238E27FC236}">
                  <a16:creationId xmlns:a16="http://schemas.microsoft.com/office/drawing/2014/main" id="{BB2F9A24-19CF-449C-A369-1473B141E8B8}"/>
                </a:ext>
              </a:extLst>
            </p:cNvPr>
            <p:cNvSpPr/>
            <p:nvPr/>
          </p:nvSpPr>
          <p:spPr>
            <a:xfrm rot="5400000">
              <a:off x="4624288" y="1928168"/>
              <a:ext cx="388638" cy="367047"/>
            </a:xfrm>
            <a:prstGeom prst="ellipse">
              <a:avLst/>
            </a:prstGeom>
            <a:solidFill>
              <a:srgbClr val="E66C6C"/>
            </a:solidFill>
            <a:ln>
              <a:solidFill>
                <a:srgbClr val="E66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G</a:t>
              </a:r>
              <a:endParaRPr lang="ru-RU" dirty="0"/>
            </a:p>
          </p:txBody>
        </p:sp>
        <p:sp>
          <p:nvSpPr>
            <p:cNvPr id="43" name="Овал 42">
              <a:extLst>
                <a:ext uri="{FF2B5EF4-FFF2-40B4-BE49-F238E27FC236}">
                  <a16:creationId xmlns:a16="http://schemas.microsoft.com/office/drawing/2014/main" id="{EF0FFD32-3CA7-46E7-827C-1D22E0B938E1}"/>
                </a:ext>
              </a:extLst>
            </p:cNvPr>
            <p:cNvSpPr/>
            <p:nvPr/>
          </p:nvSpPr>
          <p:spPr>
            <a:xfrm rot="5400000">
              <a:off x="4246446" y="1391992"/>
              <a:ext cx="388638" cy="367047"/>
            </a:xfrm>
            <a:prstGeom prst="ellipse">
              <a:avLst/>
            </a:prstGeom>
            <a:solidFill>
              <a:srgbClr val="5CBDD0"/>
            </a:solidFill>
            <a:ln>
              <a:solidFill>
                <a:srgbClr val="5CB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</a:t>
              </a:r>
              <a:endParaRPr lang="ru-RU" dirty="0"/>
            </a:p>
          </p:txBody>
        </p:sp>
      </p:grpSp>
      <p:grpSp>
        <p:nvGrpSpPr>
          <p:cNvPr id="44" name="Группа 43">
            <a:extLst>
              <a:ext uri="{FF2B5EF4-FFF2-40B4-BE49-F238E27FC236}">
                <a16:creationId xmlns:a16="http://schemas.microsoft.com/office/drawing/2014/main" id="{7D63831C-1DF3-4F55-8054-B169C6F5F030}"/>
              </a:ext>
            </a:extLst>
          </p:cNvPr>
          <p:cNvGrpSpPr/>
          <p:nvPr/>
        </p:nvGrpSpPr>
        <p:grpSpPr>
          <a:xfrm rot="16200000">
            <a:off x="2139500" y="3777301"/>
            <a:ext cx="744889" cy="1565348"/>
            <a:chOff x="4257241" y="1381197"/>
            <a:chExt cx="744889" cy="1565348"/>
          </a:xfrm>
        </p:grpSpPr>
        <p:cxnSp>
          <p:nvCxnSpPr>
            <p:cNvPr id="45" name="Прямая соединительная линия 44">
              <a:extLst>
                <a:ext uri="{FF2B5EF4-FFF2-40B4-BE49-F238E27FC236}">
                  <a16:creationId xmlns:a16="http://schemas.microsoft.com/office/drawing/2014/main" id="{654C00CF-9DCA-4F6C-9C6D-46811CADD1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90102" y="2111692"/>
              <a:ext cx="233902" cy="640533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3" name="Овал 52">
              <a:extLst>
                <a:ext uri="{FF2B5EF4-FFF2-40B4-BE49-F238E27FC236}">
                  <a16:creationId xmlns:a16="http://schemas.microsoft.com/office/drawing/2014/main" id="{69711734-16D8-4ED0-91BE-961210525963}"/>
                </a:ext>
              </a:extLst>
            </p:cNvPr>
            <p:cNvSpPr/>
            <p:nvPr/>
          </p:nvSpPr>
          <p:spPr>
            <a:xfrm rot="5400000">
              <a:off x="4395783" y="2568702"/>
              <a:ext cx="388638" cy="367047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</a:t>
              </a:r>
              <a:endParaRPr lang="ru-RU" dirty="0"/>
            </a:p>
          </p:txBody>
        </p:sp>
        <p:cxnSp>
          <p:nvCxnSpPr>
            <p:cNvPr id="55" name="Прямая соединительная линия 54">
              <a:extLst>
                <a:ext uri="{FF2B5EF4-FFF2-40B4-BE49-F238E27FC236}">
                  <a16:creationId xmlns:a16="http://schemas.microsoft.com/office/drawing/2014/main" id="{DF81ABFC-38A0-437B-87FF-5049C517A553}"/>
                </a:ext>
              </a:extLst>
            </p:cNvPr>
            <p:cNvCxnSpPr>
              <a:cxnSpLocks/>
            </p:cNvCxnSpPr>
            <p:nvPr/>
          </p:nvCxnSpPr>
          <p:spPr>
            <a:xfrm>
              <a:off x="4440763" y="1553924"/>
              <a:ext cx="377842" cy="55776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Овал 55">
              <a:extLst>
                <a:ext uri="{FF2B5EF4-FFF2-40B4-BE49-F238E27FC236}">
                  <a16:creationId xmlns:a16="http://schemas.microsoft.com/office/drawing/2014/main" id="{3F73AF58-5AA4-426B-AF18-A5ABCC0803D2}"/>
                </a:ext>
              </a:extLst>
            </p:cNvPr>
            <p:cNvSpPr/>
            <p:nvPr/>
          </p:nvSpPr>
          <p:spPr>
            <a:xfrm rot="5400000">
              <a:off x="4624288" y="1928168"/>
              <a:ext cx="388638" cy="367047"/>
            </a:xfrm>
            <a:prstGeom prst="ellipse">
              <a:avLst/>
            </a:prstGeom>
            <a:solidFill>
              <a:srgbClr val="3CE016"/>
            </a:solidFill>
            <a:ln>
              <a:solidFill>
                <a:srgbClr val="3CE0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L</a:t>
              </a:r>
              <a:endParaRPr lang="ru-RU" dirty="0"/>
            </a:p>
          </p:txBody>
        </p:sp>
        <p:sp>
          <p:nvSpPr>
            <p:cNvPr id="57" name="Овал 56">
              <a:extLst>
                <a:ext uri="{FF2B5EF4-FFF2-40B4-BE49-F238E27FC236}">
                  <a16:creationId xmlns:a16="http://schemas.microsoft.com/office/drawing/2014/main" id="{703E0541-5B87-41D8-8FAC-8FFF3AC0914C}"/>
                </a:ext>
              </a:extLst>
            </p:cNvPr>
            <p:cNvSpPr/>
            <p:nvPr/>
          </p:nvSpPr>
          <p:spPr>
            <a:xfrm rot="5400000">
              <a:off x="4246446" y="1391992"/>
              <a:ext cx="388638" cy="367047"/>
            </a:xfrm>
            <a:prstGeom prst="ellipse">
              <a:avLst/>
            </a:prstGeom>
            <a:solidFill>
              <a:srgbClr val="5CBDD0"/>
            </a:solidFill>
            <a:ln>
              <a:solidFill>
                <a:srgbClr val="5CB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</a:t>
              </a:r>
              <a:endParaRPr lang="ru-RU"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ED116BD-2664-4145-B8CD-812A16DF82AC}"/>
              </a:ext>
            </a:extLst>
          </p:cNvPr>
          <p:cNvSpPr txBox="1"/>
          <p:nvPr/>
        </p:nvSpPr>
        <p:spPr>
          <a:xfrm>
            <a:off x="1613755" y="5182462"/>
            <a:ext cx="1692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 substitution</a:t>
            </a:r>
            <a:endParaRPr lang="ru-RU" dirty="0"/>
          </a:p>
        </p:txBody>
      </p:sp>
      <p:grpSp>
        <p:nvGrpSpPr>
          <p:cNvPr id="61" name="Группа 60">
            <a:extLst>
              <a:ext uri="{FF2B5EF4-FFF2-40B4-BE49-F238E27FC236}">
                <a16:creationId xmlns:a16="http://schemas.microsoft.com/office/drawing/2014/main" id="{950B93F8-F54B-49A9-A362-9587E309A787}"/>
              </a:ext>
            </a:extLst>
          </p:cNvPr>
          <p:cNvGrpSpPr/>
          <p:nvPr/>
        </p:nvGrpSpPr>
        <p:grpSpPr>
          <a:xfrm rot="16200000">
            <a:off x="6453933" y="3771782"/>
            <a:ext cx="744889" cy="1565348"/>
            <a:chOff x="4257241" y="1381197"/>
            <a:chExt cx="744889" cy="1565348"/>
          </a:xfrm>
        </p:grpSpPr>
        <p:cxnSp>
          <p:nvCxnSpPr>
            <p:cNvPr id="62" name="Прямая соединительная линия 61">
              <a:extLst>
                <a:ext uri="{FF2B5EF4-FFF2-40B4-BE49-F238E27FC236}">
                  <a16:creationId xmlns:a16="http://schemas.microsoft.com/office/drawing/2014/main" id="{BE3BF654-664E-4AEB-9CEC-8204E84020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90102" y="2111692"/>
              <a:ext cx="233902" cy="640533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3" name="Овал 62">
              <a:extLst>
                <a:ext uri="{FF2B5EF4-FFF2-40B4-BE49-F238E27FC236}">
                  <a16:creationId xmlns:a16="http://schemas.microsoft.com/office/drawing/2014/main" id="{FDD9ECCD-E0C8-4509-8E13-53DCE7B09D79}"/>
                </a:ext>
              </a:extLst>
            </p:cNvPr>
            <p:cNvSpPr/>
            <p:nvPr/>
          </p:nvSpPr>
          <p:spPr>
            <a:xfrm rot="5400000">
              <a:off x="4395783" y="2568702"/>
              <a:ext cx="388638" cy="367047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</a:t>
              </a:r>
              <a:endParaRPr lang="ru-RU" dirty="0"/>
            </a:p>
          </p:txBody>
        </p:sp>
        <p:cxnSp>
          <p:nvCxnSpPr>
            <p:cNvPr id="64" name="Прямая соединительная линия 63">
              <a:extLst>
                <a:ext uri="{FF2B5EF4-FFF2-40B4-BE49-F238E27FC236}">
                  <a16:creationId xmlns:a16="http://schemas.microsoft.com/office/drawing/2014/main" id="{7EDC11FE-F7E7-44A6-BCF0-7526D2801719}"/>
                </a:ext>
              </a:extLst>
            </p:cNvPr>
            <p:cNvCxnSpPr>
              <a:cxnSpLocks/>
            </p:cNvCxnSpPr>
            <p:nvPr/>
          </p:nvCxnSpPr>
          <p:spPr>
            <a:xfrm>
              <a:off x="4440763" y="1553924"/>
              <a:ext cx="377842" cy="55776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5" name="Овал 64">
              <a:extLst>
                <a:ext uri="{FF2B5EF4-FFF2-40B4-BE49-F238E27FC236}">
                  <a16:creationId xmlns:a16="http://schemas.microsoft.com/office/drawing/2014/main" id="{AB41625A-CE73-413D-9461-9EC3CE93FBD3}"/>
                </a:ext>
              </a:extLst>
            </p:cNvPr>
            <p:cNvSpPr/>
            <p:nvPr/>
          </p:nvSpPr>
          <p:spPr>
            <a:xfrm rot="5400000">
              <a:off x="4624288" y="1928168"/>
              <a:ext cx="388638" cy="367047"/>
            </a:xfrm>
            <a:prstGeom prst="ellipse">
              <a:avLst/>
            </a:prstGeom>
            <a:solidFill>
              <a:srgbClr val="E66C6C"/>
            </a:solidFill>
            <a:ln>
              <a:solidFill>
                <a:srgbClr val="E66C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G</a:t>
              </a:r>
              <a:endParaRPr lang="ru-RU" dirty="0"/>
            </a:p>
          </p:txBody>
        </p:sp>
        <p:sp>
          <p:nvSpPr>
            <p:cNvPr id="66" name="Овал 65">
              <a:extLst>
                <a:ext uri="{FF2B5EF4-FFF2-40B4-BE49-F238E27FC236}">
                  <a16:creationId xmlns:a16="http://schemas.microsoft.com/office/drawing/2014/main" id="{98ECE3B9-587D-4369-A983-A19E255055CA}"/>
                </a:ext>
              </a:extLst>
            </p:cNvPr>
            <p:cNvSpPr/>
            <p:nvPr/>
          </p:nvSpPr>
          <p:spPr>
            <a:xfrm rot="5400000">
              <a:off x="4246446" y="1391992"/>
              <a:ext cx="388638" cy="367047"/>
            </a:xfrm>
            <a:prstGeom prst="ellipse">
              <a:avLst/>
            </a:prstGeom>
            <a:solidFill>
              <a:srgbClr val="5CBDD0"/>
            </a:solidFill>
            <a:ln>
              <a:solidFill>
                <a:srgbClr val="5CB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</a:t>
              </a:r>
              <a:endParaRPr lang="ru-RU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B75205F-0A13-473E-9608-FC42001FABB0}"/>
              </a:ext>
            </a:extLst>
          </p:cNvPr>
          <p:cNvSpPr txBox="1"/>
          <p:nvPr/>
        </p:nvSpPr>
        <p:spPr>
          <a:xfrm>
            <a:off x="7174017" y="3762300"/>
            <a:ext cx="667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OH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0504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826ADC14-8C23-4A0B-8241-A03318D616B7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BE60E204-7C48-4918-BBDA-C5E866BB4E64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75CBE38-A152-4182-9B6C-0C539CF99614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6/12</a:t>
              </a:r>
            </a:p>
          </p:txBody>
        </p:sp>
      </p:grp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ABE715A-6245-417A-B619-5D7E51554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704" y="331362"/>
            <a:ext cx="7886700" cy="1337732"/>
          </a:xfrm>
        </p:spPr>
        <p:txBody>
          <a:bodyPr/>
          <a:lstStyle/>
          <a:p>
            <a:r>
              <a:rPr lang="en-US" dirty="0"/>
              <a:t>Problem statement</a:t>
            </a:r>
            <a:endParaRPr lang="ru-RU" dirty="0"/>
          </a:p>
        </p:txBody>
      </p:sp>
      <p:sp>
        <p:nvSpPr>
          <p:cNvPr id="2" name="Стрелка: вправо 1">
            <a:extLst>
              <a:ext uri="{FF2B5EF4-FFF2-40B4-BE49-F238E27FC236}">
                <a16:creationId xmlns:a16="http://schemas.microsoft.com/office/drawing/2014/main" id="{AF390689-3717-4912-89BF-31E912A64C65}"/>
              </a:ext>
            </a:extLst>
          </p:cNvPr>
          <p:cNvSpPr/>
          <p:nvPr/>
        </p:nvSpPr>
        <p:spPr>
          <a:xfrm>
            <a:off x="1842273" y="2062011"/>
            <a:ext cx="804560" cy="466271"/>
          </a:xfrm>
          <a:prstGeom prst="rightArrow">
            <a:avLst/>
          </a:prstGeom>
          <a:solidFill>
            <a:srgbClr val="FF533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 descr="ÐÐ°ÑÑÐ¸Ð½ÐºÐ¸ Ð¿Ð¾ Ð·Ð°Ð¿ÑÐ¾ÑÑ Ð¼Ð°ÑÑ ÑÐ¿ÐµÐºÑÑÐ¾Ð¼ÐµÑÑ">
            <a:extLst>
              <a:ext uri="{FF2B5EF4-FFF2-40B4-BE49-F238E27FC236}">
                <a16:creationId xmlns:a16="http://schemas.microsoft.com/office/drawing/2014/main" id="{24777D39-E41E-4BFE-A53E-305EC7B08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0554" y="1186215"/>
            <a:ext cx="1905115" cy="1847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E068110-E20B-4709-A25A-91BB83C7394D}"/>
              </a:ext>
            </a:extLst>
          </p:cNvPr>
          <p:cNvSpPr txBox="1"/>
          <p:nvPr/>
        </p:nvSpPr>
        <p:spPr>
          <a:xfrm>
            <a:off x="2629787" y="3064173"/>
            <a:ext cx="22235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Mass spectrometer</a:t>
            </a:r>
            <a:endParaRPr lang="ru-RU" sz="2000" dirty="0"/>
          </a:p>
        </p:txBody>
      </p: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F3591CA6-E518-4777-A533-69816C36B315}"/>
              </a:ext>
            </a:extLst>
          </p:cNvPr>
          <p:cNvGrpSpPr>
            <a:grpSpLocks noChangeAspect="1"/>
          </p:cNvGrpSpPr>
          <p:nvPr/>
        </p:nvGrpSpPr>
        <p:grpSpPr>
          <a:xfrm>
            <a:off x="6121487" y="4293520"/>
            <a:ext cx="2601159" cy="1860476"/>
            <a:chOff x="1290655" y="3107184"/>
            <a:chExt cx="3441143" cy="2461273"/>
          </a:xfrm>
        </p:grpSpPr>
        <p:cxnSp>
          <p:nvCxnSpPr>
            <p:cNvPr id="23" name="Прямая со стрелкой 22">
              <a:extLst>
                <a:ext uri="{FF2B5EF4-FFF2-40B4-BE49-F238E27FC236}">
                  <a16:creationId xmlns:a16="http://schemas.microsoft.com/office/drawing/2014/main" id="{67AEFC29-EE98-4BED-B15E-1E81CFC9E5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1045" y="3107184"/>
              <a:ext cx="0" cy="211288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Прямая со стрелкой 23">
              <a:extLst>
                <a:ext uri="{FF2B5EF4-FFF2-40B4-BE49-F238E27FC236}">
                  <a16:creationId xmlns:a16="http://schemas.microsoft.com/office/drawing/2014/main" id="{5847E00A-E020-4087-8D60-458DA2CB1141}"/>
                </a:ext>
              </a:extLst>
            </p:cNvPr>
            <p:cNvCxnSpPr>
              <a:cxnSpLocks/>
            </p:cNvCxnSpPr>
            <p:nvPr/>
          </p:nvCxnSpPr>
          <p:spPr>
            <a:xfrm>
              <a:off x="1811045" y="5220070"/>
              <a:ext cx="2920753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86F5D34-457F-4A57-A82E-A91B3644DE5D}"/>
                </a:ext>
              </a:extLst>
            </p:cNvPr>
            <p:cNvSpPr txBox="1"/>
            <p:nvPr/>
          </p:nvSpPr>
          <p:spPr>
            <a:xfrm>
              <a:off x="3005091" y="5161291"/>
              <a:ext cx="532661" cy="407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/>
                <a:t>m</a:t>
              </a:r>
              <a:endParaRPr lang="ru-RU" sz="14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8E0DA9B-F731-4855-A1EA-0692802C6919}"/>
                </a:ext>
              </a:extLst>
            </p:cNvPr>
            <p:cNvSpPr txBox="1"/>
            <p:nvPr/>
          </p:nvSpPr>
          <p:spPr>
            <a:xfrm>
              <a:off x="1290655" y="3379721"/>
              <a:ext cx="529316" cy="156781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ctr"/>
              <a:r>
                <a:rPr lang="en-GB" sz="1400" dirty="0"/>
                <a:t>quantity</a:t>
              </a:r>
              <a:endParaRPr lang="ru-RU" sz="1400" dirty="0"/>
            </a:p>
          </p:txBody>
        </p:sp>
        <p:cxnSp>
          <p:nvCxnSpPr>
            <p:cNvPr id="27" name="Прямая соединительная линия 26">
              <a:extLst>
                <a:ext uri="{FF2B5EF4-FFF2-40B4-BE49-F238E27FC236}">
                  <a16:creationId xmlns:a16="http://schemas.microsoft.com/office/drawing/2014/main" id="{D840D1CE-4C97-42FC-9E4F-6F4BD20BDB0B}"/>
                </a:ext>
              </a:extLst>
            </p:cNvPr>
            <p:cNvCxnSpPr>
              <a:cxnSpLocks/>
            </p:cNvCxnSpPr>
            <p:nvPr/>
          </p:nvCxnSpPr>
          <p:spPr>
            <a:xfrm>
              <a:off x="2201662" y="4532529"/>
              <a:ext cx="0" cy="616519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Прямая соединительная линия 27">
              <a:extLst>
                <a:ext uri="{FF2B5EF4-FFF2-40B4-BE49-F238E27FC236}">
                  <a16:creationId xmlns:a16="http://schemas.microsoft.com/office/drawing/2014/main" id="{8A8CFD9B-FE59-47BA-9AAB-25C7BBA7400C}"/>
                </a:ext>
              </a:extLst>
            </p:cNvPr>
            <p:cNvCxnSpPr>
              <a:cxnSpLocks/>
            </p:cNvCxnSpPr>
            <p:nvPr/>
          </p:nvCxnSpPr>
          <p:spPr>
            <a:xfrm>
              <a:off x="2460595" y="3950563"/>
              <a:ext cx="0" cy="1198485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Прямая соединительная линия 28">
              <a:extLst>
                <a:ext uri="{FF2B5EF4-FFF2-40B4-BE49-F238E27FC236}">
                  <a16:creationId xmlns:a16="http://schemas.microsoft.com/office/drawing/2014/main" id="{E1EAAA37-F281-4C13-838A-4066BB82DBA4}"/>
                </a:ext>
              </a:extLst>
            </p:cNvPr>
            <p:cNvCxnSpPr>
              <a:cxnSpLocks/>
            </p:cNvCxnSpPr>
            <p:nvPr/>
          </p:nvCxnSpPr>
          <p:spPr>
            <a:xfrm>
              <a:off x="2709169" y="3844032"/>
              <a:ext cx="0" cy="1305017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Прямая соединительная линия 29">
              <a:extLst>
                <a:ext uri="{FF2B5EF4-FFF2-40B4-BE49-F238E27FC236}">
                  <a16:creationId xmlns:a16="http://schemas.microsoft.com/office/drawing/2014/main" id="{59F36DD9-EA45-417D-931A-7259A9BAED6B}"/>
                </a:ext>
              </a:extLst>
            </p:cNvPr>
            <p:cNvCxnSpPr>
              <a:cxnSpLocks/>
            </p:cNvCxnSpPr>
            <p:nvPr/>
          </p:nvCxnSpPr>
          <p:spPr>
            <a:xfrm>
              <a:off x="2931109" y="4532529"/>
              <a:ext cx="0" cy="616519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Прямая соединительная линия 30">
              <a:extLst>
                <a:ext uri="{FF2B5EF4-FFF2-40B4-BE49-F238E27FC236}">
                  <a16:creationId xmlns:a16="http://schemas.microsoft.com/office/drawing/2014/main" id="{5BDBD5E4-FE06-4D19-92E1-DF284620ADB4}"/>
                </a:ext>
              </a:extLst>
            </p:cNvPr>
            <p:cNvCxnSpPr>
              <a:cxnSpLocks/>
            </p:cNvCxnSpPr>
            <p:nvPr/>
          </p:nvCxnSpPr>
          <p:spPr>
            <a:xfrm>
              <a:off x="3161928" y="3489815"/>
              <a:ext cx="0" cy="1659234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Прямая соединительная линия 31">
              <a:extLst>
                <a:ext uri="{FF2B5EF4-FFF2-40B4-BE49-F238E27FC236}">
                  <a16:creationId xmlns:a16="http://schemas.microsoft.com/office/drawing/2014/main" id="{37788CB4-26A3-44DE-A574-840666286509}"/>
                </a:ext>
              </a:extLst>
            </p:cNvPr>
            <p:cNvCxnSpPr>
              <a:cxnSpLocks/>
            </p:cNvCxnSpPr>
            <p:nvPr/>
          </p:nvCxnSpPr>
          <p:spPr>
            <a:xfrm>
              <a:off x="3783366" y="4758431"/>
              <a:ext cx="0" cy="390618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Прямая соединительная линия 32">
              <a:extLst>
                <a:ext uri="{FF2B5EF4-FFF2-40B4-BE49-F238E27FC236}">
                  <a16:creationId xmlns:a16="http://schemas.microsoft.com/office/drawing/2014/main" id="{34344F43-4DAD-45CF-A0FE-39D0700240DE}"/>
                </a:ext>
              </a:extLst>
            </p:cNvPr>
            <p:cNvCxnSpPr>
              <a:cxnSpLocks/>
            </p:cNvCxnSpPr>
            <p:nvPr/>
          </p:nvCxnSpPr>
          <p:spPr>
            <a:xfrm>
              <a:off x="3934287" y="4549806"/>
              <a:ext cx="0" cy="599243"/>
            </a:xfrm>
            <a:prstGeom prst="line">
              <a:avLst/>
            </a:prstGeom>
            <a:ln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Группа 36">
            <a:extLst>
              <a:ext uri="{FF2B5EF4-FFF2-40B4-BE49-F238E27FC236}">
                <a16:creationId xmlns:a16="http://schemas.microsoft.com/office/drawing/2014/main" id="{048B1551-0AB9-4080-B286-B25D2760F62F}"/>
              </a:ext>
            </a:extLst>
          </p:cNvPr>
          <p:cNvGrpSpPr>
            <a:grpSpLocks noChangeAspect="1"/>
          </p:cNvGrpSpPr>
          <p:nvPr/>
        </p:nvGrpSpPr>
        <p:grpSpPr>
          <a:xfrm>
            <a:off x="4014949" y="4524135"/>
            <a:ext cx="958026" cy="1337732"/>
            <a:chOff x="1553592" y="2281561"/>
            <a:chExt cx="1455938" cy="2032987"/>
          </a:xfrm>
        </p:grpSpPr>
        <p:sp>
          <p:nvSpPr>
            <p:cNvPr id="38" name="Прямоугольник: один усеченный угол 37">
              <a:extLst>
                <a:ext uri="{FF2B5EF4-FFF2-40B4-BE49-F238E27FC236}">
                  <a16:creationId xmlns:a16="http://schemas.microsoft.com/office/drawing/2014/main" id="{E983CAD3-CB1B-4E83-81FB-B0A9EBB9F6AA}"/>
                </a:ext>
              </a:extLst>
            </p:cNvPr>
            <p:cNvSpPr/>
            <p:nvPr/>
          </p:nvSpPr>
          <p:spPr>
            <a:xfrm>
              <a:off x="1553592" y="2281561"/>
              <a:ext cx="1455938" cy="2032987"/>
            </a:xfrm>
            <a:prstGeom prst="snip1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cxnSp>
          <p:nvCxnSpPr>
            <p:cNvPr id="39" name="Прямая соединительная линия 38">
              <a:extLst>
                <a:ext uri="{FF2B5EF4-FFF2-40B4-BE49-F238E27FC236}">
                  <a16:creationId xmlns:a16="http://schemas.microsoft.com/office/drawing/2014/main" id="{C8515833-9628-4C1B-924E-5BA0AA1686F9}"/>
                </a:ext>
              </a:extLst>
            </p:cNvPr>
            <p:cNvCxnSpPr/>
            <p:nvPr/>
          </p:nvCxnSpPr>
          <p:spPr>
            <a:xfrm>
              <a:off x="1669001" y="2681056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Прямая соединительная линия 39">
              <a:extLst>
                <a:ext uri="{FF2B5EF4-FFF2-40B4-BE49-F238E27FC236}">
                  <a16:creationId xmlns:a16="http://schemas.microsoft.com/office/drawing/2014/main" id="{C4C1FD5F-B000-4A49-B126-FAD08EBF9BD0}"/>
                </a:ext>
              </a:extLst>
            </p:cNvPr>
            <p:cNvCxnSpPr/>
            <p:nvPr/>
          </p:nvCxnSpPr>
          <p:spPr>
            <a:xfrm>
              <a:off x="1669001" y="2834936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Прямая соединительная линия 40">
              <a:extLst>
                <a:ext uri="{FF2B5EF4-FFF2-40B4-BE49-F238E27FC236}">
                  <a16:creationId xmlns:a16="http://schemas.microsoft.com/office/drawing/2014/main" id="{443385DD-93DE-45C7-89B1-2B271C859D88}"/>
                </a:ext>
              </a:extLst>
            </p:cNvPr>
            <p:cNvCxnSpPr/>
            <p:nvPr/>
          </p:nvCxnSpPr>
          <p:spPr>
            <a:xfrm>
              <a:off x="1669001" y="2971060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Прямая соединительная линия 41">
              <a:extLst>
                <a:ext uri="{FF2B5EF4-FFF2-40B4-BE49-F238E27FC236}">
                  <a16:creationId xmlns:a16="http://schemas.microsoft.com/office/drawing/2014/main" id="{1C4EAC24-654F-4A68-9ABB-EAACCB505328}"/>
                </a:ext>
              </a:extLst>
            </p:cNvPr>
            <p:cNvCxnSpPr/>
            <p:nvPr/>
          </p:nvCxnSpPr>
          <p:spPr>
            <a:xfrm>
              <a:off x="1669002" y="3120500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Прямая соединительная линия 42">
              <a:extLst>
                <a:ext uri="{FF2B5EF4-FFF2-40B4-BE49-F238E27FC236}">
                  <a16:creationId xmlns:a16="http://schemas.microsoft.com/office/drawing/2014/main" id="{16039CAC-B4D8-4F93-8B36-8A37D860AB1B}"/>
                </a:ext>
              </a:extLst>
            </p:cNvPr>
            <p:cNvCxnSpPr/>
            <p:nvPr/>
          </p:nvCxnSpPr>
          <p:spPr>
            <a:xfrm>
              <a:off x="1669002" y="3269943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Прямая соединительная линия 43">
              <a:extLst>
                <a:ext uri="{FF2B5EF4-FFF2-40B4-BE49-F238E27FC236}">
                  <a16:creationId xmlns:a16="http://schemas.microsoft.com/office/drawing/2014/main" id="{EA3524DB-05D3-4F63-AD39-C86BA41575E7}"/>
                </a:ext>
              </a:extLst>
            </p:cNvPr>
            <p:cNvCxnSpPr/>
            <p:nvPr/>
          </p:nvCxnSpPr>
          <p:spPr>
            <a:xfrm>
              <a:off x="1665690" y="3425301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Прямая соединительная линия 44">
              <a:extLst>
                <a:ext uri="{FF2B5EF4-FFF2-40B4-BE49-F238E27FC236}">
                  <a16:creationId xmlns:a16="http://schemas.microsoft.com/office/drawing/2014/main" id="{2EBBE508-C151-4F0A-A2CA-A856E0246046}"/>
                </a:ext>
              </a:extLst>
            </p:cNvPr>
            <p:cNvCxnSpPr/>
            <p:nvPr/>
          </p:nvCxnSpPr>
          <p:spPr>
            <a:xfrm>
              <a:off x="1665690" y="3577701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Прямая соединительная линия 45">
              <a:extLst>
                <a:ext uri="{FF2B5EF4-FFF2-40B4-BE49-F238E27FC236}">
                  <a16:creationId xmlns:a16="http://schemas.microsoft.com/office/drawing/2014/main" id="{9BD7E768-F496-409F-9152-8E94CFFDCA59}"/>
                </a:ext>
              </a:extLst>
            </p:cNvPr>
            <p:cNvCxnSpPr/>
            <p:nvPr/>
          </p:nvCxnSpPr>
          <p:spPr>
            <a:xfrm>
              <a:off x="1665690" y="3730101"/>
              <a:ext cx="1029810" cy="0"/>
            </a:xfrm>
            <a:prstGeom prst="line">
              <a:avLst/>
            </a:prstGeom>
            <a:ln w="19050">
              <a:solidFill>
                <a:srgbClr val="FF533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Стрелка: вправо 46">
            <a:extLst>
              <a:ext uri="{FF2B5EF4-FFF2-40B4-BE49-F238E27FC236}">
                <a16:creationId xmlns:a16="http://schemas.microsoft.com/office/drawing/2014/main" id="{C64B4C4B-7D7A-4429-84DF-DB900EFBC20E}"/>
              </a:ext>
            </a:extLst>
          </p:cNvPr>
          <p:cNvSpPr/>
          <p:nvPr/>
        </p:nvSpPr>
        <p:spPr>
          <a:xfrm>
            <a:off x="4912388" y="2172603"/>
            <a:ext cx="804560" cy="466271"/>
          </a:xfrm>
          <a:prstGeom prst="rightArrow">
            <a:avLst/>
          </a:prstGeom>
          <a:solidFill>
            <a:srgbClr val="FF533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B6AFADF-C818-453B-A345-C741B118AACF}"/>
              </a:ext>
            </a:extLst>
          </p:cNvPr>
          <p:cNvSpPr txBox="1"/>
          <p:nvPr/>
        </p:nvSpPr>
        <p:spPr>
          <a:xfrm>
            <a:off x="3635405" y="6010845"/>
            <a:ext cx="18731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File .pep</a:t>
            </a:r>
            <a:endParaRPr lang="ru-RU" sz="2000" dirty="0"/>
          </a:p>
        </p:txBody>
      </p:sp>
      <p:sp>
        <p:nvSpPr>
          <p:cNvPr id="51" name="Стрелка: вправо 50">
            <a:extLst>
              <a:ext uri="{FF2B5EF4-FFF2-40B4-BE49-F238E27FC236}">
                <a16:creationId xmlns:a16="http://schemas.microsoft.com/office/drawing/2014/main" id="{0DB915D7-7610-4C11-8638-C03CF4F95826}"/>
              </a:ext>
            </a:extLst>
          </p:cNvPr>
          <p:cNvSpPr/>
          <p:nvPr/>
        </p:nvSpPr>
        <p:spPr>
          <a:xfrm rot="10800000">
            <a:off x="5238044" y="4911453"/>
            <a:ext cx="804560" cy="466271"/>
          </a:xfrm>
          <a:prstGeom prst="rightArrow">
            <a:avLst/>
          </a:prstGeom>
          <a:solidFill>
            <a:srgbClr val="FF533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4" name="Стрелка: вправо 53">
            <a:extLst>
              <a:ext uri="{FF2B5EF4-FFF2-40B4-BE49-F238E27FC236}">
                <a16:creationId xmlns:a16="http://schemas.microsoft.com/office/drawing/2014/main" id="{901E6538-B5CE-4A71-B227-E05462E44EBA}"/>
              </a:ext>
            </a:extLst>
          </p:cNvPr>
          <p:cNvSpPr/>
          <p:nvPr/>
        </p:nvSpPr>
        <p:spPr>
          <a:xfrm flipH="1">
            <a:off x="2912145" y="4904667"/>
            <a:ext cx="804560" cy="466271"/>
          </a:xfrm>
          <a:prstGeom prst="rightArrow">
            <a:avLst/>
          </a:prstGeom>
          <a:solidFill>
            <a:srgbClr val="FF533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59" name="Группа 58">
            <a:extLst>
              <a:ext uri="{FF2B5EF4-FFF2-40B4-BE49-F238E27FC236}">
                <a16:creationId xmlns:a16="http://schemas.microsoft.com/office/drawing/2014/main" id="{D4E28683-9955-43EA-B848-E2F14F345DBE}"/>
              </a:ext>
            </a:extLst>
          </p:cNvPr>
          <p:cNvGrpSpPr>
            <a:grpSpLocks noChangeAspect="1"/>
          </p:cNvGrpSpPr>
          <p:nvPr/>
        </p:nvGrpSpPr>
        <p:grpSpPr>
          <a:xfrm>
            <a:off x="103407" y="4370998"/>
            <a:ext cx="2605612" cy="2058211"/>
            <a:chOff x="2432481" y="2562929"/>
            <a:chExt cx="2982898" cy="2356236"/>
          </a:xfrm>
        </p:grpSpPr>
        <p:sp>
          <p:nvSpPr>
            <p:cNvPr id="60" name="Прямоугольник 59">
              <a:extLst>
                <a:ext uri="{FF2B5EF4-FFF2-40B4-BE49-F238E27FC236}">
                  <a16:creationId xmlns:a16="http://schemas.microsoft.com/office/drawing/2014/main" id="{39F0B26B-987B-4986-AAD3-7AC9E805299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32481" y="2562929"/>
              <a:ext cx="2982898" cy="186505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1" name="Прямоугольник 60">
              <a:extLst>
                <a:ext uri="{FF2B5EF4-FFF2-40B4-BE49-F238E27FC236}">
                  <a16:creationId xmlns:a16="http://schemas.microsoft.com/office/drawing/2014/main" id="{A43808D7-6206-44F4-BCCB-515296584589}"/>
                </a:ext>
              </a:extLst>
            </p:cNvPr>
            <p:cNvSpPr/>
            <p:nvPr/>
          </p:nvSpPr>
          <p:spPr>
            <a:xfrm>
              <a:off x="2796466" y="2805344"/>
              <a:ext cx="1491449" cy="88776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cxnSp>
          <p:nvCxnSpPr>
            <p:cNvPr id="62" name="Прямая соединительная линия 61">
              <a:extLst>
                <a:ext uri="{FF2B5EF4-FFF2-40B4-BE49-F238E27FC236}">
                  <a16:creationId xmlns:a16="http://schemas.microsoft.com/office/drawing/2014/main" id="{178B6699-B242-4C4D-A8FE-CE96D4E9061E}"/>
                </a:ext>
              </a:extLst>
            </p:cNvPr>
            <p:cNvCxnSpPr/>
            <p:nvPr/>
          </p:nvCxnSpPr>
          <p:spPr>
            <a:xfrm>
              <a:off x="4572000" y="2681056"/>
              <a:ext cx="0" cy="145593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Прямая соединительная линия 62">
              <a:extLst>
                <a:ext uri="{FF2B5EF4-FFF2-40B4-BE49-F238E27FC236}">
                  <a16:creationId xmlns:a16="http://schemas.microsoft.com/office/drawing/2014/main" id="{ED5CED0F-84D5-4002-A7E0-EE295CCB8E38}"/>
                </a:ext>
              </a:extLst>
            </p:cNvPr>
            <p:cNvCxnSpPr/>
            <p:nvPr/>
          </p:nvCxnSpPr>
          <p:spPr>
            <a:xfrm>
              <a:off x="3542190" y="3187083"/>
              <a:ext cx="0" cy="71021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4" name="Прямоугольник 63">
              <a:extLst>
                <a:ext uri="{FF2B5EF4-FFF2-40B4-BE49-F238E27FC236}">
                  <a16:creationId xmlns:a16="http://schemas.microsoft.com/office/drawing/2014/main" id="{A4CD62DA-EC57-4243-B509-9295715249F2}"/>
                </a:ext>
              </a:extLst>
            </p:cNvPr>
            <p:cNvSpPr/>
            <p:nvPr/>
          </p:nvSpPr>
          <p:spPr>
            <a:xfrm>
              <a:off x="2521274" y="3298501"/>
              <a:ext cx="213049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5" name="Прямоугольник 64">
              <a:extLst>
                <a:ext uri="{FF2B5EF4-FFF2-40B4-BE49-F238E27FC236}">
                  <a16:creationId xmlns:a16="http://schemas.microsoft.com/office/drawing/2014/main" id="{0DFA83E3-679E-4AC8-9FAF-4774F97FED8D}"/>
                </a:ext>
              </a:extLst>
            </p:cNvPr>
            <p:cNvSpPr/>
            <p:nvPr/>
          </p:nvSpPr>
          <p:spPr>
            <a:xfrm>
              <a:off x="2521274" y="3433312"/>
              <a:ext cx="213049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6" name="Прямоугольник 65">
              <a:extLst>
                <a:ext uri="{FF2B5EF4-FFF2-40B4-BE49-F238E27FC236}">
                  <a16:creationId xmlns:a16="http://schemas.microsoft.com/office/drawing/2014/main" id="{1D6B05E3-9261-4942-B1FB-7D541EF3260C}"/>
                </a:ext>
              </a:extLst>
            </p:cNvPr>
            <p:cNvSpPr/>
            <p:nvPr/>
          </p:nvSpPr>
          <p:spPr>
            <a:xfrm>
              <a:off x="3058365" y="3298501"/>
              <a:ext cx="213049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7" name="Прямоугольник 66">
              <a:extLst>
                <a:ext uri="{FF2B5EF4-FFF2-40B4-BE49-F238E27FC236}">
                  <a16:creationId xmlns:a16="http://schemas.microsoft.com/office/drawing/2014/main" id="{6C0D24F4-F4CE-478E-9120-24EEC8D6A460}"/>
                </a:ext>
              </a:extLst>
            </p:cNvPr>
            <p:cNvSpPr/>
            <p:nvPr/>
          </p:nvSpPr>
          <p:spPr>
            <a:xfrm>
              <a:off x="3058372" y="3429000"/>
              <a:ext cx="213049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8" name="Прямоугольник 67">
              <a:extLst>
                <a:ext uri="{FF2B5EF4-FFF2-40B4-BE49-F238E27FC236}">
                  <a16:creationId xmlns:a16="http://schemas.microsoft.com/office/drawing/2014/main" id="{7BA1361E-3F6D-4514-AB40-FAE6A8E21D4A}"/>
                </a:ext>
              </a:extLst>
            </p:cNvPr>
            <p:cNvSpPr/>
            <p:nvPr/>
          </p:nvSpPr>
          <p:spPr>
            <a:xfrm>
              <a:off x="3058365" y="3559052"/>
              <a:ext cx="213049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cxnSp>
          <p:nvCxnSpPr>
            <p:cNvPr id="69" name="Прямая соединительная линия 68">
              <a:extLst>
                <a:ext uri="{FF2B5EF4-FFF2-40B4-BE49-F238E27FC236}">
                  <a16:creationId xmlns:a16="http://schemas.microsoft.com/office/drawing/2014/main" id="{A9C66EF3-B646-42CD-A9F8-A38B1D882BA7}"/>
                </a:ext>
              </a:extLst>
            </p:cNvPr>
            <p:cNvCxnSpPr>
              <a:stCxn id="64" idx="3"/>
              <a:endCxn id="67" idx="1"/>
            </p:cNvCxnSpPr>
            <p:nvPr/>
          </p:nvCxnSpPr>
          <p:spPr>
            <a:xfrm>
              <a:off x="2734323" y="3321361"/>
              <a:ext cx="324049" cy="130499"/>
            </a:xfrm>
            <a:prstGeom prst="line">
              <a:avLst/>
            </a:prstGeom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0" name="Прямая соединительная линия 69">
              <a:extLst>
                <a:ext uri="{FF2B5EF4-FFF2-40B4-BE49-F238E27FC236}">
                  <a16:creationId xmlns:a16="http://schemas.microsoft.com/office/drawing/2014/main" id="{8C2B5FE2-FD76-4BA4-B94A-6F674E6A2132}"/>
                </a:ext>
              </a:extLst>
            </p:cNvPr>
            <p:cNvCxnSpPr>
              <a:stCxn id="65" idx="3"/>
              <a:endCxn id="68" idx="1"/>
            </p:cNvCxnSpPr>
            <p:nvPr/>
          </p:nvCxnSpPr>
          <p:spPr>
            <a:xfrm>
              <a:off x="2734323" y="3456172"/>
              <a:ext cx="324042" cy="12574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Прямая соединительная линия 70">
              <a:extLst>
                <a:ext uri="{FF2B5EF4-FFF2-40B4-BE49-F238E27FC236}">
                  <a16:creationId xmlns:a16="http://schemas.microsoft.com/office/drawing/2014/main" id="{570A23F6-A47B-4D45-A00D-3088342BF64F}"/>
                </a:ext>
              </a:extLst>
            </p:cNvPr>
            <p:cNvCxnSpPr/>
            <p:nvPr/>
          </p:nvCxnSpPr>
          <p:spPr>
            <a:xfrm>
              <a:off x="3666478" y="3321360"/>
              <a:ext cx="443883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Прямая соединительная линия 71">
              <a:extLst>
                <a:ext uri="{FF2B5EF4-FFF2-40B4-BE49-F238E27FC236}">
                  <a16:creationId xmlns:a16="http://schemas.microsoft.com/office/drawing/2014/main" id="{FD57EE8C-BC70-4BCD-BF5A-CDD8C179A474}"/>
                </a:ext>
              </a:extLst>
            </p:cNvPr>
            <p:cNvCxnSpPr/>
            <p:nvPr/>
          </p:nvCxnSpPr>
          <p:spPr>
            <a:xfrm>
              <a:off x="3666478" y="3404958"/>
              <a:ext cx="443883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Прямая соединительная линия 72">
              <a:extLst>
                <a:ext uri="{FF2B5EF4-FFF2-40B4-BE49-F238E27FC236}">
                  <a16:creationId xmlns:a16="http://schemas.microsoft.com/office/drawing/2014/main" id="{BBF2FD45-FAF5-4A32-B6AF-5835F65C5827}"/>
                </a:ext>
              </a:extLst>
            </p:cNvPr>
            <p:cNvCxnSpPr/>
            <p:nvPr/>
          </p:nvCxnSpPr>
          <p:spPr>
            <a:xfrm>
              <a:off x="3666478" y="3495456"/>
              <a:ext cx="443883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Прямоугольник 73">
              <a:extLst>
                <a:ext uri="{FF2B5EF4-FFF2-40B4-BE49-F238E27FC236}">
                  <a16:creationId xmlns:a16="http://schemas.microsoft.com/office/drawing/2014/main" id="{F47C3943-D27B-49A3-B5F5-F630D2882555}"/>
                </a:ext>
              </a:extLst>
            </p:cNvPr>
            <p:cNvSpPr/>
            <p:nvPr/>
          </p:nvSpPr>
          <p:spPr>
            <a:xfrm>
              <a:off x="4727362" y="2891774"/>
              <a:ext cx="532656" cy="941033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0A1A4C2-40FD-41B2-909A-3ECAE022B528}"/>
                </a:ext>
              </a:extLst>
            </p:cNvPr>
            <p:cNvSpPr txBox="1"/>
            <p:nvPr/>
          </p:nvSpPr>
          <p:spPr>
            <a:xfrm>
              <a:off x="3116868" y="4461120"/>
              <a:ext cx="1610493" cy="4580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Interface</a:t>
              </a:r>
              <a:endParaRPr lang="ru-RU" sz="2000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AE2B825-C89B-46DA-A22A-1BC61CF5E844}"/>
              </a:ext>
            </a:extLst>
          </p:cNvPr>
          <p:cNvSpPr txBox="1"/>
          <p:nvPr/>
        </p:nvSpPr>
        <p:spPr>
          <a:xfrm>
            <a:off x="6096611" y="1417979"/>
            <a:ext cx="90342" cy="144475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81" name="Стрелка: вправо 80">
            <a:extLst>
              <a:ext uri="{FF2B5EF4-FFF2-40B4-BE49-F238E27FC236}">
                <a16:creationId xmlns:a16="http://schemas.microsoft.com/office/drawing/2014/main" id="{19F0DE2C-D703-47E0-99B5-72D32E859516}"/>
              </a:ext>
            </a:extLst>
          </p:cNvPr>
          <p:cNvSpPr/>
          <p:nvPr/>
        </p:nvSpPr>
        <p:spPr>
          <a:xfrm rot="5400000">
            <a:off x="7120433" y="3759415"/>
            <a:ext cx="804560" cy="466271"/>
          </a:xfrm>
          <a:prstGeom prst="rightArrow">
            <a:avLst/>
          </a:prstGeom>
          <a:solidFill>
            <a:srgbClr val="FF533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90" name="Группа 43">
            <a:extLst>
              <a:ext uri="{FF2B5EF4-FFF2-40B4-BE49-F238E27FC236}">
                <a16:creationId xmlns:a16="http://schemas.microsoft.com/office/drawing/2014/main" id="{74EFAD41-20E7-4F51-9879-35A9A8F79624}"/>
              </a:ext>
            </a:extLst>
          </p:cNvPr>
          <p:cNvGrpSpPr/>
          <p:nvPr/>
        </p:nvGrpSpPr>
        <p:grpSpPr>
          <a:xfrm rot="16200000">
            <a:off x="522884" y="1512471"/>
            <a:ext cx="744889" cy="1565348"/>
            <a:chOff x="4257241" y="1381197"/>
            <a:chExt cx="744889" cy="1565348"/>
          </a:xfrm>
        </p:grpSpPr>
        <p:cxnSp>
          <p:nvCxnSpPr>
            <p:cNvPr id="91" name="Прямая соединительная линия 44">
              <a:extLst>
                <a:ext uri="{FF2B5EF4-FFF2-40B4-BE49-F238E27FC236}">
                  <a16:creationId xmlns:a16="http://schemas.microsoft.com/office/drawing/2014/main" id="{6D5CEFC5-0EB4-4705-8762-F9F6706D38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90102" y="2111692"/>
              <a:ext cx="233902" cy="640533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2" name="Овал 52">
              <a:extLst>
                <a:ext uri="{FF2B5EF4-FFF2-40B4-BE49-F238E27FC236}">
                  <a16:creationId xmlns:a16="http://schemas.microsoft.com/office/drawing/2014/main" id="{A7D0390B-FA31-47AF-A445-56F0397B726F}"/>
                </a:ext>
              </a:extLst>
            </p:cNvPr>
            <p:cNvSpPr/>
            <p:nvPr/>
          </p:nvSpPr>
          <p:spPr>
            <a:xfrm rot="5400000">
              <a:off x="4395783" y="2568702"/>
              <a:ext cx="388638" cy="367047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</a:t>
              </a:r>
              <a:endParaRPr lang="ru-RU" dirty="0"/>
            </a:p>
          </p:txBody>
        </p:sp>
        <p:cxnSp>
          <p:nvCxnSpPr>
            <p:cNvPr id="93" name="Прямая соединительная линия 54">
              <a:extLst>
                <a:ext uri="{FF2B5EF4-FFF2-40B4-BE49-F238E27FC236}">
                  <a16:creationId xmlns:a16="http://schemas.microsoft.com/office/drawing/2014/main" id="{3B6A7949-2B84-4CCE-9B70-D9EF29B6F170}"/>
                </a:ext>
              </a:extLst>
            </p:cNvPr>
            <p:cNvCxnSpPr>
              <a:cxnSpLocks/>
            </p:cNvCxnSpPr>
            <p:nvPr/>
          </p:nvCxnSpPr>
          <p:spPr>
            <a:xfrm>
              <a:off x="4440763" y="1553924"/>
              <a:ext cx="377842" cy="557767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4" name="Овал 55">
              <a:extLst>
                <a:ext uri="{FF2B5EF4-FFF2-40B4-BE49-F238E27FC236}">
                  <a16:creationId xmlns:a16="http://schemas.microsoft.com/office/drawing/2014/main" id="{B139FA0F-81B1-4097-97EF-83C76C00FEB3}"/>
                </a:ext>
              </a:extLst>
            </p:cNvPr>
            <p:cNvSpPr/>
            <p:nvPr/>
          </p:nvSpPr>
          <p:spPr>
            <a:xfrm rot="5400000">
              <a:off x="4624288" y="1928168"/>
              <a:ext cx="388638" cy="367047"/>
            </a:xfrm>
            <a:prstGeom prst="ellipse">
              <a:avLst/>
            </a:prstGeom>
            <a:solidFill>
              <a:srgbClr val="3CE016"/>
            </a:solidFill>
            <a:ln>
              <a:solidFill>
                <a:srgbClr val="3CE01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L</a:t>
              </a:r>
              <a:endParaRPr lang="ru-RU" dirty="0"/>
            </a:p>
          </p:txBody>
        </p:sp>
        <p:sp>
          <p:nvSpPr>
            <p:cNvPr id="95" name="Овал 56">
              <a:extLst>
                <a:ext uri="{FF2B5EF4-FFF2-40B4-BE49-F238E27FC236}">
                  <a16:creationId xmlns:a16="http://schemas.microsoft.com/office/drawing/2014/main" id="{8DB89F5E-DB0F-40D2-B941-16CACC530582}"/>
                </a:ext>
              </a:extLst>
            </p:cNvPr>
            <p:cNvSpPr/>
            <p:nvPr/>
          </p:nvSpPr>
          <p:spPr>
            <a:xfrm rot="5400000">
              <a:off x="4246446" y="1391992"/>
              <a:ext cx="388638" cy="367047"/>
            </a:xfrm>
            <a:prstGeom prst="ellipse">
              <a:avLst/>
            </a:prstGeom>
            <a:solidFill>
              <a:srgbClr val="5CBDD0"/>
            </a:solidFill>
            <a:ln>
              <a:solidFill>
                <a:srgbClr val="5CBD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</a:t>
              </a:r>
              <a:endParaRPr lang="ru-RU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5665D5C8-328B-4570-924F-E247C9A5C9EF}"/>
              </a:ext>
            </a:extLst>
          </p:cNvPr>
          <p:cNvSpPr txBox="1"/>
          <p:nvPr/>
        </p:nvSpPr>
        <p:spPr>
          <a:xfrm>
            <a:off x="6566385" y="6010845"/>
            <a:ext cx="20152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Mass spectrum</a:t>
            </a:r>
            <a:endParaRPr lang="ru-RU" sz="20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CD7CD20-36EA-4801-8D76-F99D153319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104" y="1206876"/>
            <a:ext cx="3072650" cy="2109399"/>
          </a:xfrm>
          <a:prstGeom prst="rect">
            <a:avLst/>
          </a:prstGeom>
        </p:spPr>
      </p:pic>
      <p:sp>
        <p:nvSpPr>
          <p:cNvPr id="97" name="TextBox 96">
            <a:extLst>
              <a:ext uri="{FF2B5EF4-FFF2-40B4-BE49-F238E27FC236}">
                <a16:creationId xmlns:a16="http://schemas.microsoft.com/office/drawing/2014/main" id="{DCD40DAE-DFDE-4EEB-840C-8F8BBCC75D61}"/>
              </a:ext>
            </a:extLst>
          </p:cNvPr>
          <p:cNvSpPr txBox="1"/>
          <p:nvPr/>
        </p:nvSpPr>
        <p:spPr>
          <a:xfrm>
            <a:off x="6424188" y="3067675"/>
            <a:ext cx="22235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Mass spectrum</a:t>
            </a:r>
            <a:endParaRPr lang="ru-RU" sz="2000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B91D191-FF14-4F5B-B70F-06ADA34A924D}"/>
              </a:ext>
            </a:extLst>
          </p:cNvPr>
          <p:cNvSpPr txBox="1"/>
          <p:nvPr/>
        </p:nvSpPr>
        <p:spPr>
          <a:xfrm>
            <a:off x="218404" y="3031142"/>
            <a:ext cx="1328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Protein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861170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7" grpId="0" animBg="1"/>
      <p:bldP spid="36" grpId="0"/>
      <p:bldP spid="51" grpId="0" animBg="1"/>
      <p:bldP spid="54" grpId="0" animBg="1"/>
      <p:bldP spid="81" grpId="0" animBg="1"/>
      <p:bldP spid="34" grpId="0"/>
      <p:bldP spid="97" grpId="0"/>
      <p:bldP spid="7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ABE715A-6245-417A-B619-5D7E51554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en-US" dirty="0"/>
              <a:t>The Goal</a:t>
            </a:r>
            <a:endParaRPr lang="ru-RU" dirty="0"/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826ADC14-8C23-4A0B-8241-A03318D616B7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BE60E204-7C48-4918-BBDA-C5E866BB4E64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75CBE38-A152-4182-9B6C-0C539CF99614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5/12</a:t>
              </a:r>
            </a:p>
          </p:txBody>
        </p:sp>
      </p:grpSp>
      <p:sp>
        <p:nvSpPr>
          <p:cNvPr id="10" name="Объект 2">
            <a:extLst>
              <a:ext uri="{FF2B5EF4-FFF2-40B4-BE49-F238E27FC236}">
                <a16:creationId xmlns:a16="http://schemas.microsoft.com/office/drawing/2014/main" id="{DDDA89D9-D0CA-4D31-B58A-0960371D9409}"/>
              </a:ext>
            </a:extLst>
          </p:cNvPr>
          <p:cNvSpPr txBox="1">
            <a:spLocks/>
          </p:cNvSpPr>
          <p:nvPr/>
        </p:nvSpPr>
        <p:spPr>
          <a:xfrm>
            <a:off x="628650" y="1653706"/>
            <a:ext cx="7015024" cy="133773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To develop a software tool for analyzing data obtained from the investigated peptide.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 </a:t>
            </a:r>
          </a:p>
          <a:p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FA30AF-62AE-48D0-9B7A-4D7954CE6823}"/>
              </a:ext>
            </a:extLst>
          </p:cNvPr>
          <p:cNvSpPr txBox="1"/>
          <p:nvPr/>
        </p:nvSpPr>
        <p:spPr>
          <a:xfrm>
            <a:off x="628650" y="2991438"/>
            <a:ext cx="735753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Sub-tasks</a:t>
            </a:r>
            <a:endParaRPr lang="ru-RU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Learn how read a .pep file</a:t>
            </a:r>
            <a:endParaRPr lang="ru-RU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Handle the positions in the peptide, where a PTM or a substitution could occur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9616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ABE715A-6245-417A-B619-5D7E51554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5974"/>
            <a:ext cx="7886700" cy="1337732"/>
          </a:xfrm>
        </p:spPr>
        <p:txBody>
          <a:bodyPr/>
          <a:lstStyle/>
          <a:p>
            <a:r>
              <a:rPr lang="en-US" dirty="0"/>
              <a:t>The output </a:t>
            </a:r>
            <a:endParaRPr lang="ru-RU" dirty="0"/>
          </a:p>
        </p:txBody>
      </p: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826ADC14-8C23-4A0B-8241-A03318D616B7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6" name="Овал 5">
              <a:extLst>
                <a:ext uri="{FF2B5EF4-FFF2-40B4-BE49-F238E27FC236}">
                  <a16:creationId xmlns:a16="http://schemas.microsoft.com/office/drawing/2014/main" id="{BE60E204-7C48-4918-BBDA-C5E866BB4E64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75CBE38-A152-4182-9B6C-0C539CF99614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7/12</a:t>
              </a:r>
            </a:p>
          </p:txBody>
        </p:sp>
      </p:grpSp>
      <p:grpSp>
        <p:nvGrpSpPr>
          <p:cNvPr id="68" name="Группа 67">
            <a:extLst>
              <a:ext uri="{FF2B5EF4-FFF2-40B4-BE49-F238E27FC236}">
                <a16:creationId xmlns:a16="http://schemas.microsoft.com/office/drawing/2014/main" id="{1F7AF23B-08D8-49B9-8CEC-87FF3D1F4D6A}"/>
              </a:ext>
            </a:extLst>
          </p:cNvPr>
          <p:cNvGrpSpPr/>
          <p:nvPr/>
        </p:nvGrpSpPr>
        <p:grpSpPr>
          <a:xfrm>
            <a:off x="1235816" y="2241776"/>
            <a:ext cx="6672368" cy="669933"/>
            <a:chOff x="1235816" y="2907769"/>
            <a:chExt cx="6672368" cy="669933"/>
          </a:xfrm>
        </p:grpSpPr>
        <p:sp>
          <p:nvSpPr>
            <p:cNvPr id="63" name="Прямоугольник 62">
              <a:extLst>
                <a:ext uri="{FF2B5EF4-FFF2-40B4-BE49-F238E27FC236}">
                  <a16:creationId xmlns:a16="http://schemas.microsoft.com/office/drawing/2014/main" id="{AC9B957F-75B6-440D-939F-DAC239AB1A9B}"/>
                </a:ext>
              </a:extLst>
            </p:cNvPr>
            <p:cNvSpPr/>
            <p:nvPr/>
          </p:nvSpPr>
          <p:spPr>
            <a:xfrm>
              <a:off x="1235816" y="2907769"/>
              <a:ext cx="6672368" cy="521231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/>
                <a:t>A   C   </a:t>
              </a:r>
              <a:r>
                <a:rPr lang="en-GB" sz="3200" dirty="0" err="1">
                  <a:solidFill>
                    <a:schemeClr val="bg1"/>
                  </a:solidFill>
                </a:rPr>
                <a:t>C</a:t>
              </a:r>
              <a:r>
                <a:rPr lang="en-GB" sz="3200" dirty="0"/>
                <a:t>   A   </a:t>
              </a:r>
              <a:r>
                <a:rPr lang="en-GB" sz="3200" dirty="0" err="1">
                  <a:solidFill>
                    <a:schemeClr val="bg1"/>
                  </a:solidFill>
                </a:rPr>
                <a:t>A</a:t>
              </a:r>
              <a:r>
                <a:rPr lang="en-GB" sz="3200" dirty="0"/>
                <a:t>   </a:t>
              </a:r>
              <a:r>
                <a:rPr lang="en-GB" sz="3200" dirty="0" err="1">
                  <a:solidFill>
                    <a:srgbClr val="00FFFF"/>
                  </a:solidFill>
                </a:rPr>
                <a:t>A</a:t>
              </a:r>
              <a:r>
                <a:rPr lang="en-GB" sz="3200" dirty="0"/>
                <a:t>   </a:t>
              </a:r>
              <a:r>
                <a:rPr lang="en-GB" sz="3200" dirty="0">
                  <a:solidFill>
                    <a:schemeClr val="bg1"/>
                  </a:solidFill>
                </a:rPr>
                <a:t>C</a:t>
              </a:r>
              <a:r>
                <a:rPr lang="en-GB" sz="3200" dirty="0"/>
                <a:t>   </a:t>
              </a:r>
              <a:r>
                <a:rPr lang="en-GB" sz="3200" dirty="0" err="1">
                  <a:solidFill>
                    <a:srgbClr val="0070C0"/>
                  </a:solidFill>
                </a:rPr>
                <a:t>C</a:t>
              </a:r>
              <a:r>
                <a:rPr lang="en-GB" sz="3200" dirty="0"/>
                <a:t>   </a:t>
              </a:r>
              <a:r>
                <a:rPr lang="en-GB" sz="3200" dirty="0">
                  <a:solidFill>
                    <a:schemeClr val="bg1"/>
                  </a:solidFill>
                </a:rPr>
                <a:t>G</a:t>
              </a:r>
              <a:r>
                <a:rPr lang="en-GB" sz="3200" dirty="0"/>
                <a:t>   A   </a:t>
              </a:r>
              <a:r>
                <a:rPr lang="en-GB" sz="3200" dirty="0">
                  <a:solidFill>
                    <a:srgbClr val="3CE016"/>
                  </a:solidFill>
                </a:rPr>
                <a:t>G</a:t>
              </a:r>
              <a:r>
                <a:rPr lang="en-GB" sz="3200" dirty="0"/>
                <a:t>   T</a:t>
              </a:r>
              <a:endParaRPr lang="ru-RU" sz="3200" dirty="0"/>
            </a:p>
          </p:txBody>
        </p:sp>
        <p:cxnSp>
          <p:nvCxnSpPr>
            <p:cNvPr id="65" name="Прямая соединительная линия 64">
              <a:extLst>
                <a:ext uri="{FF2B5EF4-FFF2-40B4-BE49-F238E27FC236}">
                  <a16:creationId xmlns:a16="http://schemas.microsoft.com/office/drawing/2014/main" id="{E8E00E81-3C0B-4936-A6ED-70F00ED18747}"/>
                </a:ext>
              </a:extLst>
            </p:cNvPr>
            <p:cNvCxnSpPr/>
            <p:nvPr/>
          </p:nvCxnSpPr>
          <p:spPr>
            <a:xfrm>
              <a:off x="4154750" y="3577702"/>
              <a:ext cx="328473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Прямая соединительная линия 65">
              <a:extLst>
                <a:ext uri="{FF2B5EF4-FFF2-40B4-BE49-F238E27FC236}">
                  <a16:creationId xmlns:a16="http://schemas.microsoft.com/office/drawing/2014/main" id="{AA30775D-2138-4C05-AE1C-4A7E66023C6D}"/>
                </a:ext>
              </a:extLst>
            </p:cNvPr>
            <p:cNvCxnSpPr/>
            <p:nvPr/>
          </p:nvCxnSpPr>
          <p:spPr>
            <a:xfrm>
              <a:off x="5150527" y="3577702"/>
              <a:ext cx="328473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Прямая соединительная линия 66">
              <a:extLst>
                <a:ext uri="{FF2B5EF4-FFF2-40B4-BE49-F238E27FC236}">
                  <a16:creationId xmlns:a16="http://schemas.microsoft.com/office/drawing/2014/main" id="{7D71C950-7404-4FD2-851E-BF4E0AD67414}"/>
                </a:ext>
              </a:extLst>
            </p:cNvPr>
            <p:cNvCxnSpPr/>
            <p:nvPr/>
          </p:nvCxnSpPr>
          <p:spPr>
            <a:xfrm>
              <a:off x="6723356" y="3577702"/>
              <a:ext cx="328473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446EB0CF-BBF9-428D-AE21-BAD4167F4915}"/>
              </a:ext>
            </a:extLst>
          </p:cNvPr>
          <p:cNvSpPr txBox="1"/>
          <p:nvPr/>
        </p:nvSpPr>
        <p:spPr>
          <a:xfrm>
            <a:off x="3923931" y="3198167"/>
            <a:ext cx="7057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and</a:t>
            </a:r>
            <a:endParaRPr lang="ru-RU" sz="2400" dirty="0"/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6A265661-4FC0-4FA1-978E-15713FE9892C}"/>
              </a:ext>
            </a:extLst>
          </p:cNvPr>
          <p:cNvGrpSpPr/>
          <p:nvPr/>
        </p:nvGrpSpPr>
        <p:grpSpPr>
          <a:xfrm>
            <a:off x="1713215" y="3946289"/>
            <a:ext cx="2916489" cy="1337732"/>
            <a:chOff x="628650" y="3971689"/>
            <a:chExt cx="2916489" cy="1337732"/>
          </a:xfrm>
        </p:grpSpPr>
        <p:grpSp>
          <p:nvGrpSpPr>
            <p:cNvPr id="70" name="Группа 69">
              <a:extLst>
                <a:ext uri="{FF2B5EF4-FFF2-40B4-BE49-F238E27FC236}">
                  <a16:creationId xmlns:a16="http://schemas.microsoft.com/office/drawing/2014/main" id="{8BCF13DB-BA1B-4765-83C9-D2941189C98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28650" y="3971689"/>
              <a:ext cx="958026" cy="1337732"/>
              <a:chOff x="1553592" y="2281561"/>
              <a:chExt cx="1455938" cy="2032987"/>
            </a:xfrm>
          </p:grpSpPr>
          <p:sp>
            <p:nvSpPr>
              <p:cNvPr id="71" name="Прямоугольник: один усеченный угол 70">
                <a:extLst>
                  <a:ext uri="{FF2B5EF4-FFF2-40B4-BE49-F238E27FC236}">
                    <a16:creationId xmlns:a16="http://schemas.microsoft.com/office/drawing/2014/main" id="{280069A5-16B8-4A46-8A09-9BDA6872D19E}"/>
                  </a:ext>
                </a:extLst>
              </p:cNvPr>
              <p:cNvSpPr/>
              <p:nvPr/>
            </p:nvSpPr>
            <p:spPr>
              <a:xfrm>
                <a:off x="1553592" y="2281561"/>
                <a:ext cx="1455938" cy="2032987"/>
              </a:xfrm>
              <a:prstGeom prst="snip1Rect">
                <a:avLst/>
              </a:prstGeom>
              <a:solidFill>
                <a:schemeClr val="bg1"/>
              </a:solidFill>
              <a:ln w="28575">
                <a:solidFill>
                  <a:srgbClr val="97000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cxnSp>
            <p:nvCxnSpPr>
              <p:cNvPr id="72" name="Прямая соединительная линия 71">
                <a:extLst>
                  <a:ext uri="{FF2B5EF4-FFF2-40B4-BE49-F238E27FC236}">
                    <a16:creationId xmlns:a16="http://schemas.microsoft.com/office/drawing/2014/main" id="{3095C636-A59F-492E-872C-87547731F1C5}"/>
                  </a:ext>
                </a:extLst>
              </p:cNvPr>
              <p:cNvCxnSpPr/>
              <p:nvPr/>
            </p:nvCxnSpPr>
            <p:spPr>
              <a:xfrm>
                <a:off x="1669001" y="2681056"/>
                <a:ext cx="1029810" cy="0"/>
              </a:xfrm>
              <a:prstGeom prst="line">
                <a:avLst/>
              </a:prstGeom>
              <a:ln w="19050">
                <a:solidFill>
                  <a:srgbClr val="97000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Прямая соединительная линия 72">
                <a:extLst>
                  <a:ext uri="{FF2B5EF4-FFF2-40B4-BE49-F238E27FC236}">
                    <a16:creationId xmlns:a16="http://schemas.microsoft.com/office/drawing/2014/main" id="{A814DDB2-55EE-443B-87F4-B030FAC65619}"/>
                  </a:ext>
                </a:extLst>
              </p:cNvPr>
              <p:cNvCxnSpPr/>
              <p:nvPr/>
            </p:nvCxnSpPr>
            <p:spPr>
              <a:xfrm>
                <a:off x="1669001" y="2834936"/>
                <a:ext cx="1029810" cy="0"/>
              </a:xfrm>
              <a:prstGeom prst="line">
                <a:avLst/>
              </a:prstGeom>
              <a:ln w="19050">
                <a:solidFill>
                  <a:srgbClr val="97000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Прямая соединительная линия 73">
                <a:extLst>
                  <a:ext uri="{FF2B5EF4-FFF2-40B4-BE49-F238E27FC236}">
                    <a16:creationId xmlns:a16="http://schemas.microsoft.com/office/drawing/2014/main" id="{004C6CDE-668A-4C67-A109-D788D52AD0E8}"/>
                  </a:ext>
                </a:extLst>
              </p:cNvPr>
              <p:cNvCxnSpPr/>
              <p:nvPr/>
            </p:nvCxnSpPr>
            <p:spPr>
              <a:xfrm>
                <a:off x="1669001" y="2971060"/>
                <a:ext cx="1029810" cy="0"/>
              </a:xfrm>
              <a:prstGeom prst="line">
                <a:avLst/>
              </a:prstGeom>
              <a:ln w="19050">
                <a:solidFill>
                  <a:srgbClr val="97000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Прямая соединительная линия 74">
                <a:extLst>
                  <a:ext uri="{FF2B5EF4-FFF2-40B4-BE49-F238E27FC236}">
                    <a16:creationId xmlns:a16="http://schemas.microsoft.com/office/drawing/2014/main" id="{07EB321B-4AE8-4158-B355-7790C74501DB}"/>
                  </a:ext>
                </a:extLst>
              </p:cNvPr>
              <p:cNvCxnSpPr/>
              <p:nvPr/>
            </p:nvCxnSpPr>
            <p:spPr>
              <a:xfrm>
                <a:off x="1669002" y="3120500"/>
                <a:ext cx="1029810" cy="0"/>
              </a:xfrm>
              <a:prstGeom prst="line">
                <a:avLst/>
              </a:prstGeom>
              <a:ln w="19050">
                <a:solidFill>
                  <a:srgbClr val="97000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Прямая соединительная линия 75">
                <a:extLst>
                  <a:ext uri="{FF2B5EF4-FFF2-40B4-BE49-F238E27FC236}">
                    <a16:creationId xmlns:a16="http://schemas.microsoft.com/office/drawing/2014/main" id="{C2110645-F9FB-4A35-9626-3CCDED771B92}"/>
                  </a:ext>
                </a:extLst>
              </p:cNvPr>
              <p:cNvCxnSpPr/>
              <p:nvPr/>
            </p:nvCxnSpPr>
            <p:spPr>
              <a:xfrm>
                <a:off x="1669002" y="3269943"/>
                <a:ext cx="1029810" cy="0"/>
              </a:xfrm>
              <a:prstGeom prst="line">
                <a:avLst/>
              </a:prstGeom>
              <a:ln w="19050">
                <a:solidFill>
                  <a:srgbClr val="97000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Прямая соединительная линия 76">
                <a:extLst>
                  <a:ext uri="{FF2B5EF4-FFF2-40B4-BE49-F238E27FC236}">
                    <a16:creationId xmlns:a16="http://schemas.microsoft.com/office/drawing/2014/main" id="{DE501D2C-22C5-439D-B062-02F934377D8C}"/>
                  </a:ext>
                </a:extLst>
              </p:cNvPr>
              <p:cNvCxnSpPr/>
              <p:nvPr/>
            </p:nvCxnSpPr>
            <p:spPr>
              <a:xfrm>
                <a:off x="1665690" y="3425301"/>
                <a:ext cx="1029810" cy="0"/>
              </a:xfrm>
              <a:prstGeom prst="line">
                <a:avLst/>
              </a:prstGeom>
              <a:ln w="19050">
                <a:solidFill>
                  <a:srgbClr val="97000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Прямая соединительная линия 77">
                <a:extLst>
                  <a:ext uri="{FF2B5EF4-FFF2-40B4-BE49-F238E27FC236}">
                    <a16:creationId xmlns:a16="http://schemas.microsoft.com/office/drawing/2014/main" id="{43322946-4FD8-4E58-8626-25B867231554}"/>
                  </a:ext>
                </a:extLst>
              </p:cNvPr>
              <p:cNvCxnSpPr/>
              <p:nvPr/>
            </p:nvCxnSpPr>
            <p:spPr>
              <a:xfrm>
                <a:off x="1665690" y="3577701"/>
                <a:ext cx="1029810" cy="0"/>
              </a:xfrm>
              <a:prstGeom prst="line">
                <a:avLst/>
              </a:prstGeom>
              <a:ln w="19050">
                <a:solidFill>
                  <a:srgbClr val="97000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Прямая соединительная линия 78">
                <a:extLst>
                  <a:ext uri="{FF2B5EF4-FFF2-40B4-BE49-F238E27FC236}">
                    <a16:creationId xmlns:a16="http://schemas.microsoft.com/office/drawing/2014/main" id="{8855BEEC-A9A8-4B4A-B7C2-3EC9C1AC2996}"/>
                  </a:ext>
                </a:extLst>
              </p:cNvPr>
              <p:cNvCxnSpPr/>
              <p:nvPr/>
            </p:nvCxnSpPr>
            <p:spPr>
              <a:xfrm>
                <a:off x="1665690" y="3730101"/>
                <a:ext cx="1029810" cy="0"/>
              </a:xfrm>
              <a:prstGeom prst="line">
                <a:avLst/>
              </a:prstGeom>
              <a:ln w="19050">
                <a:solidFill>
                  <a:srgbClr val="97000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EED5B25A-2E47-4574-B142-FCD42B71046C}"/>
                </a:ext>
              </a:extLst>
            </p:cNvPr>
            <p:cNvSpPr txBox="1"/>
            <p:nvPr/>
          </p:nvSpPr>
          <p:spPr>
            <a:xfrm>
              <a:off x="1671950" y="4437391"/>
              <a:ext cx="18731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File</a:t>
              </a:r>
              <a:r>
                <a:rPr lang="en-GB" dirty="0"/>
                <a:t> </a:t>
              </a:r>
              <a:r>
                <a:rPr lang="ru-RU" dirty="0"/>
                <a:t>.</a:t>
              </a:r>
              <a:r>
                <a:rPr lang="en-GB" dirty="0" err="1"/>
                <a:t>pepout</a:t>
              </a:r>
              <a:endParaRPr lang="ru-RU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B61729C-6B7C-475F-B572-61B984525FF5}"/>
              </a:ext>
            </a:extLst>
          </p:cNvPr>
          <p:cNvSpPr txBox="1"/>
          <p:nvPr/>
        </p:nvSpPr>
        <p:spPr>
          <a:xfrm>
            <a:off x="5016818" y="3656891"/>
            <a:ext cx="33130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YASSVRSPHPAIQPLQAPQPAVHVQ</a:t>
            </a:r>
          </a:p>
          <a:p>
            <a:r>
              <a:rPr lang="en-US" dirty="0"/>
              <a:t>GQEPLTASMLAAAPPQEQK</a:t>
            </a:r>
          </a:p>
          <a:p>
            <a:r>
              <a:rPr lang="en-US" dirty="0"/>
              <a:t>Prefix selected</a:t>
            </a:r>
          </a:p>
          <a:p>
            <a:r>
              <a:rPr lang="en-US" dirty="0"/>
              <a:t>Possible modifications: </a:t>
            </a:r>
          </a:p>
          <a:p>
            <a:r>
              <a:rPr lang="en-US" dirty="0"/>
              <a:t>at position 10: A-&gt;V</a:t>
            </a:r>
          </a:p>
          <a:p>
            <a:r>
              <a:rPr lang="en-US" dirty="0"/>
              <a:t>at position 16: A-&gt;V</a:t>
            </a:r>
          </a:p>
          <a:p>
            <a:r>
              <a:rPr lang="en-US" dirty="0"/>
              <a:t>at position 20: A-&gt;V</a:t>
            </a:r>
          </a:p>
          <a:p>
            <a:r>
              <a:rPr lang="en-US" dirty="0"/>
              <a:t>at position 24: Q-&gt;R</a:t>
            </a:r>
          </a:p>
          <a:p>
            <a:r>
              <a:rPr lang="en-US" dirty="0"/>
              <a:t>at position 26: Q-&gt;R</a:t>
            </a:r>
          </a:p>
          <a:p>
            <a:r>
              <a:rPr lang="en-US" dirty="0"/>
              <a:t>at position 31: A-&gt;V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1921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8F0E7B45-C8E9-4049-8C1D-F68640055791}"/>
              </a:ext>
            </a:extLst>
          </p:cNvPr>
          <p:cNvSpPr txBox="1">
            <a:spLocks/>
          </p:cNvSpPr>
          <p:nvPr/>
        </p:nvSpPr>
        <p:spPr>
          <a:xfrm>
            <a:off x="628650" y="2760134"/>
            <a:ext cx="7886700" cy="1337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Interface</a:t>
            </a:r>
            <a:endParaRPr lang="ru-RU" dirty="0"/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ADEF1AE4-032B-42AA-A930-A41D25FF9872}"/>
              </a:ext>
            </a:extLst>
          </p:cNvPr>
          <p:cNvGrpSpPr/>
          <p:nvPr/>
        </p:nvGrpSpPr>
        <p:grpSpPr>
          <a:xfrm>
            <a:off x="8329889" y="6063449"/>
            <a:ext cx="731520" cy="731520"/>
            <a:chOff x="8329889" y="6063449"/>
            <a:chExt cx="731520" cy="731520"/>
          </a:xfrm>
        </p:grpSpPr>
        <p:sp>
          <p:nvSpPr>
            <p:cNvPr id="5" name="Овал 4">
              <a:extLst>
                <a:ext uri="{FF2B5EF4-FFF2-40B4-BE49-F238E27FC236}">
                  <a16:creationId xmlns:a16="http://schemas.microsoft.com/office/drawing/2014/main" id="{FB8C9CCD-70D8-41A2-8A82-49EDCDCD3137}"/>
                </a:ext>
              </a:extLst>
            </p:cNvPr>
            <p:cNvSpPr/>
            <p:nvPr/>
          </p:nvSpPr>
          <p:spPr>
            <a:xfrm>
              <a:off x="8329889" y="6063449"/>
              <a:ext cx="731520" cy="73152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F100AE5-BDBF-43F4-8E16-CF46AF18A353}"/>
                </a:ext>
              </a:extLst>
            </p:cNvPr>
            <p:cNvSpPr txBox="1"/>
            <p:nvPr/>
          </p:nvSpPr>
          <p:spPr>
            <a:xfrm>
              <a:off x="8347339" y="6244543"/>
              <a:ext cx="696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/>
                <a:t>8/12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377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2047</TotalTime>
  <Words>370</Words>
  <Application>Microsoft Office PowerPoint</Application>
  <PresentationFormat>On-screen Show (4:3)</PresentationFormat>
  <Paragraphs>144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Office Theme</vt:lpstr>
      <vt:lpstr>  MutationDetector. Software tool for detecting single amino acids substitutions</vt:lpstr>
      <vt:lpstr>Peptides and proteins</vt:lpstr>
      <vt:lpstr>Amino acids substitutions</vt:lpstr>
      <vt:lpstr>Post translations modifications</vt:lpstr>
      <vt:lpstr>Possible peptide’s modifications</vt:lpstr>
      <vt:lpstr>Problem statement</vt:lpstr>
      <vt:lpstr>The Goal</vt:lpstr>
      <vt:lpstr>The output </vt:lpstr>
      <vt:lpstr>PowerPoint Presentation</vt:lpstr>
      <vt:lpstr>PowerPoint Presentation</vt:lpstr>
      <vt:lpstr>Interface. The general view</vt:lpstr>
      <vt:lpstr>Interface. Testing</vt:lpstr>
      <vt:lpstr>Conclusions</vt:lpstr>
      <vt:lpstr>PowerPoint Presentation</vt:lpstr>
      <vt:lpstr>PowerPoint Presentation</vt:lpstr>
      <vt:lpstr>Slide title</vt:lpstr>
    </vt:vector>
  </TitlesOfParts>
  <Company>PJSC "New Engineering Technologies"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Markasian, Pavel (KIEVH)</dc:creator>
  <cp:lastModifiedBy>Кирилл Бриллиантов</cp:lastModifiedBy>
  <cp:revision>152</cp:revision>
  <dcterms:created xsi:type="dcterms:W3CDTF">2016-11-18T14:12:19Z</dcterms:created>
  <dcterms:modified xsi:type="dcterms:W3CDTF">2019-02-02T20:41:13Z</dcterms:modified>
</cp:coreProperties>
</file>

<file path=docProps/thumbnail.jpeg>
</file>